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20" r:id="rId3"/>
    <p:sldId id="257" r:id="rId4"/>
    <p:sldId id="258" r:id="rId5"/>
    <p:sldId id="319" r:id="rId6"/>
    <p:sldId id="321" r:id="rId7"/>
    <p:sldId id="322" r:id="rId8"/>
    <p:sldId id="323" r:id="rId9"/>
    <p:sldId id="324" r:id="rId10"/>
    <p:sldId id="325" r:id="rId11"/>
    <p:sldId id="326" r:id="rId12"/>
    <p:sldId id="327" r:id="rId13"/>
    <p:sldId id="328" r:id="rId14"/>
    <p:sldId id="329" r:id="rId15"/>
    <p:sldId id="331" r:id="rId16"/>
    <p:sldId id="330" r:id="rId17"/>
    <p:sldId id="259" r:id="rId18"/>
    <p:sldId id="260" r:id="rId19"/>
    <p:sldId id="261" r:id="rId20"/>
    <p:sldId id="262" r:id="rId21"/>
    <p:sldId id="263" r:id="rId22"/>
    <p:sldId id="264" r:id="rId23"/>
    <p:sldId id="267" r:id="rId24"/>
    <p:sldId id="265" r:id="rId25"/>
    <p:sldId id="332" r:id="rId26"/>
    <p:sldId id="266" r:id="rId27"/>
    <p:sldId id="268" r:id="rId28"/>
    <p:sldId id="272" r:id="rId29"/>
    <p:sldId id="269" r:id="rId30"/>
    <p:sldId id="270" r:id="rId31"/>
    <p:sldId id="271" r:id="rId32"/>
    <p:sldId id="273" r:id="rId33"/>
    <p:sldId id="274" r:id="rId34"/>
    <p:sldId id="275" r:id="rId35"/>
    <p:sldId id="276" r:id="rId36"/>
    <p:sldId id="277" r:id="rId37"/>
    <p:sldId id="278" r:id="rId38"/>
    <p:sldId id="279" r:id="rId39"/>
    <p:sldId id="280" r:id="rId40"/>
    <p:sldId id="281" r:id="rId41"/>
    <p:sldId id="282" r:id="rId42"/>
    <p:sldId id="296" r:id="rId43"/>
    <p:sldId id="283" r:id="rId44"/>
    <p:sldId id="284" r:id="rId45"/>
    <p:sldId id="285" r:id="rId46"/>
    <p:sldId id="286" r:id="rId47"/>
    <p:sldId id="287" r:id="rId48"/>
    <p:sldId id="288" r:id="rId49"/>
    <p:sldId id="290" r:id="rId50"/>
    <p:sldId id="289" r:id="rId51"/>
    <p:sldId id="291" r:id="rId52"/>
    <p:sldId id="292" r:id="rId53"/>
    <p:sldId id="293" r:id="rId54"/>
    <p:sldId id="294" r:id="rId55"/>
    <p:sldId id="295" r:id="rId56"/>
    <p:sldId id="297" r:id="rId57"/>
    <p:sldId id="298" r:id="rId58"/>
    <p:sldId id="299" r:id="rId59"/>
    <p:sldId id="300" r:id="rId60"/>
    <p:sldId id="301" r:id="rId61"/>
    <p:sldId id="302" r:id="rId62"/>
    <p:sldId id="303" r:id="rId63"/>
    <p:sldId id="304" r:id="rId64"/>
    <p:sldId id="305" r:id="rId65"/>
    <p:sldId id="306" r:id="rId66"/>
    <p:sldId id="307" r:id="rId67"/>
    <p:sldId id="308" r:id="rId68"/>
    <p:sldId id="309" r:id="rId69"/>
    <p:sldId id="310" r:id="rId70"/>
    <p:sldId id="311" r:id="rId71"/>
    <p:sldId id="313" r:id="rId72"/>
    <p:sldId id="314" r:id="rId73"/>
    <p:sldId id="315" r:id="rId74"/>
    <p:sldId id="316" r:id="rId75"/>
    <p:sldId id="317" r:id="rId76"/>
    <p:sldId id="318" r:id="rId7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218" autoAdjust="0"/>
    <p:restoredTop sz="94660"/>
  </p:normalViewPr>
  <p:slideViewPr>
    <p:cSldViewPr snapToGrid="0">
      <p:cViewPr varScale="1">
        <p:scale>
          <a:sx n="80" d="100"/>
          <a:sy n="80" d="100"/>
        </p:scale>
        <p:origin x="-104" y="-33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viewProps" Target="viewProps.xml"/><Relationship Id="rId81" Type="http://schemas.openxmlformats.org/officeDocument/2006/relationships/theme" Target="theme/theme1.xml"/><Relationship Id="rId82"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printerSettings" Target="printerSettings/printerSettings1.bin"/><Relationship Id="rId79" Type="http://schemas.openxmlformats.org/officeDocument/2006/relationships/presProps" Target="presProp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D41F7A-ECAE-4FD5-82C8-973EE4A64EAB}" type="datetimeFigureOut">
              <a:rPr lang="en-US" smtClean="0"/>
              <a:t>1/29/16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34FCF5-A5D0-49B1-8C6D-6145A6270FB9}" type="slidenum">
              <a:rPr lang="en-US" smtClean="0"/>
              <a:t>‹#›</a:t>
            </a:fld>
            <a:endParaRPr lang="en-US"/>
          </a:p>
        </p:txBody>
      </p:sp>
    </p:spTree>
    <p:extLst>
      <p:ext uri="{BB962C8B-B14F-4D97-AF65-F5344CB8AC3E}">
        <p14:creationId xmlns:p14="http://schemas.microsoft.com/office/powerpoint/2010/main" val="4185215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D41F7A-ECAE-4FD5-82C8-973EE4A64EAB}" type="datetimeFigureOut">
              <a:rPr lang="en-US" smtClean="0"/>
              <a:t>1/29/16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34FCF5-A5D0-49B1-8C6D-6145A6270FB9}" type="slidenum">
              <a:rPr lang="en-US" smtClean="0"/>
              <a:t>‹#›</a:t>
            </a:fld>
            <a:endParaRPr lang="en-US"/>
          </a:p>
        </p:txBody>
      </p:sp>
    </p:spTree>
    <p:extLst>
      <p:ext uri="{BB962C8B-B14F-4D97-AF65-F5344CB8AC3E}">
        <p14:creationId xmlns:p14="http://schemas.microsoft.com/office/powerpoint/2010/main" val="2446677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D41F7A-ECAE-4FD5-82C8-973EE4A64EAB}" type="datetimeFigureOut">
              <a:rPr lang="en-US" smtClean="0"/>
              <a:t>1/29/16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34FCF5-A5D0-49B1-8C6D-6145A6270FB9}" type="slidenum">
              <a:rPr lang="en-US" smtClean="0"/>
              <a:t>‹#›</a:t>
            </a:fld>
            <a:endParaRPr lang="en-US"/>
          </a:p>
        </p:txBody>
      </p:sp>
    </p:spTree>
    <p:extLst>
      <p:ext uri="{BB962C8B-B14F-4D97-AF65-F5344CB8AC3E}">
        <p14:creationId xmlns:p14="http://schemas.microsoft.com/office/powerpoint/2010/main" val="3950221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D41F7A-ECAE-4FD5-82C8-973EE4A64EAB}" type="datetimeFigureOut">
              <a:rPr lang="en-US" smtClean="0"/>
              <a:t>1/29/16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34FCF5-A5D0-49B1-8C6D-6145A6270FB9}" type="slidenum">
              <a:rPr lang="en-US" smtClean="0"/>
              <a:t>‹#›</a:t>
            </a:fld>
            <a:endParaRPr lang="en-US"/>
          </a:p>
        </p:txBody>
      </p:sp>
    </p:spTree>
    <p:extLst>
      <p:ext uri="{BB962C8B-B14F-4D97-AF65-F5344CB8AC3E}">
        <p14:creationId xmlns:p14="http://schemas.microsoft.com/office/powerpoint/2010/main" val="1895228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D41F7A-ECAE-4FD5-82C8-973EE4A64EAB}" type="datetimeFigureOut">
              <a:rPr lang="en-US" smtClean="0"/>
              <a:t>1/29/16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34FCF5-A5D0-49B1-8C6D-6145A6270FB9}" type="slidenum">
              <a:rPr lang="en-US" smtClean="0"/>
              <a:t>‹#›</a:t>
            </a:fld>
            <a:endParaRPr lang="en-US"/>
          </a:p>
        </p:txBody>
      </p:sp>
    </p:spTree>
    <p:extLst>
      <p:ext uri="{BB962C8B-B14F-4D97-AF65-F5344CB8AC3E}">
        <p14:creationId xmlns:p14="http://schemas.microsoft.com/office/powerpoint/2010/main" val="1132302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D41F7A-ECAE-4FD5-82C8-973EE4A64EAB}" type="datetimeFigureOut">
              <a:rPr lang="en-US" smtClean="0"/>
              <a:t>1/29/16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34FCF5-A5D0-49B1-8C6D-6145A6270FB9}" type="slidenum">
              <a:rPr lang="en-US" smtClean="0"/>
              <a:t>‹#›</a:t>
            </a:fld>
            <a:endParaRPr lang="en-US"/>
          </a:p>
        </p:txBody>
      </p:sp>
    </p:spTree>
    <p:extLst>
      <p:ext uri="{BB962C8B-B14F-4D97-AF65-F5344CB8AC3E}">
        <p14:creationId xmlns:p14="http://schemas.microsoft.com/office/powerpoint/2010/main" val="339859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D41F7A-ECAE-4FD5-82C8-973EE4A64EAB}" type="datetimeFigureOut">
              <a:rPr lang="en-US" smtClean="0"/>
              <a:t>1/29/16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34FCF5-A5D0-49B1-8C6D-6145A6270FB9}" type="slidenum">
              <a:rPr lang="en-US" smtClean="0"/>
              <a:t>‹#›</a:t>
            </a:fld>
            <a:endParaRPr lang="en-US"/>
          </a:p>
        </p:txBody>
      </p:sp>
    </p:spTree>
    <p:extLst>
      <p:ext uri="{BB962C8B-B14F-4D97-AF65-F5344CB8AC3E}">
        <p14:creationId xmlns:p14="http://schemas.microsoft.com/office/powerpoint/2010/main" val="2622434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D41F7A-ECAE-4FD5-82C8-973EE4A64EAB}" type="datetimeFigureOut">
              <a:rPr lang="en-US" smtClean="0"/>
              <a:t>1/29/16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34FCF5-A5D0-49B1-8C6D-6145A6270FB9}" type="slidenum">
              <a:rPr lang="en-US" smtClean="0"/>
              <a:t>‹#›</a:t>
            </a:fld>
            <a:endParaRPr lang="en-US"/>
          </a:p>
        </p:txBody>
      </p:sp>
    </p:spTree>
    <p:extLst>
      <p:ext uri="{BB962C8B-B14F-4D97-AF65-F5344CB8AC3E}">
        <p14:creationId xmlns:p14="http://schemas.microsoft.com/office/powerpoint/2010/main" val="3474401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D41F7A-ECAE-4FD5-82C8-973EE4A64EAB}" type="datetimeFigureOut">
              <a:rPr lang="en-US" smtClean="0"/>
              <a:t>1/29/16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34FCF5-A5D0-49B1-8C6D-6145A6270FB9}" type="slidenum">
              <a:rPr lang="en-US" smtClean="0"/>
              <a:t>‹#›</a:t>
            </a:fld>
            <a:endParaRPr lang="en-US"/>
          </a:p>
        </p:txBody>
      </p:sp>
    </p:spTree>
    <p:extLst>
      <p:ext uri="{BB962C8B-B14F-4D97-AF65-F5344CB8AC3E}">
        <p14:creationId xmlns:p14="http://schemas.microsoft.com/office/powerpoint/2010/main" val="3920811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D41F7A-ECAE-4FD5-82C8-973EE4A64EAB}" type="datetimeFigureOut">
              <a:rPr lang="en-US" smtClean="0"/>
              <a:t>1/29/16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34FCF5-A5D0-49B1-8C6D-6145A6270FB9}" type="slidenum">
              <a:rPr lang="en-US" smtClean="0"/>
              <a:t>‹#›</a:t>
            </a:fld>
            <a:endParaRPr lang="en-US"/>
          </a:p>
        </p:txBody>
      </p:sp>
    </p:spTree>
    <p:extLst>
      <p:ext uri="{BB962C8B-B14F-4D97-AF65-F5344CB8AC3E}">
        <p14:creationId xmlns:p14="http://schemas.microsoft.com/office/powerpoint/2010/main" val="3332698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D41F7A-ECAE-4FD5-82C8-973EE4A64EAB}" type="datetimeFigureOut">
              <a:rPr lang="en-US" smtClean="0"/>
              <a:t>1/29/16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34FCF5-A5D0-49B1-8C6D-6145A6270FB9}" type="slidenum">
              <a:rPr lang="en-US" smtClean="0"/>
              <a:t>‹#›</a:t>
            </a:fld>
            <a:endParaRPr lang="en-US"/>
          </a:p>
        </p:txBody>
      </p:sp>
    </p:spTree>
    <p:extLst>
      <p:ext uri="{BB962C8B-B14F-4D97-AF65-F5344CB8AC3E}">
        <p14:creationId xmlns:p14="http://schemas.microsoft.com/office/powerpoint/2010/main" val="1066892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D41F7A-ECAE-4FD5-82C8-973EE4A64EAB}" type="datetimeFigureOut">
              <a:rPr lang="en-US" smtClean="0"/>
              <a:t>1/29/16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34FCF5-A5D0-49B1-8C6D-6145A6270FB9}" type="slidenum">
              <a:rPr lang="en-US" smtClean="0"/>
              <a:t>‹#›</a:t>
            </a:fld>
            <a:endParaRPr lang="en-US"/>
          </a:p>
        </p:txBody>
      </p:sp>
    </p:spTree>
    <p:extLst>
      <p:ext uri="{BB962C8B-B14F-4D97-AF65-F5344CB8AC3E}">
        <p14:creationId xmlns:p14="http://schemas.microsoft.com/office/powerpoint/2010/main" val="35406069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highered.mcgraw-hill.com/sites/0072556781/student_view0/chapter14/animation_quiz_6.html"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highered.mcgraw-hill.com/sites/0072556781/student_view0/chapter15/animation_quiz_1.html" TargetMode="External"/><Relationship Id="rId3" Type="http://schemas.openxmlformats.org/officeDocument/2006/relationships/hyperlink" Target="http://www.dnalc.org/resources/animations/sangerseq.html"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watch?v=4XMO5VfLIKs" TargetMode="External"/><Relationship Id="rId4"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hyperlink" Target="http://www.youtube.com/watch?v=nlvyF8bFDwM&amp;feature=related"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humanorigins.si.edu/evidence/genetics/ancient-dna-and-neanderthals" TargetMode="External"/><Relationship Id="rId3" Type="http://schemas.openxmlformats.org/officeDocument/2006/relationships/image" Target="../media/image1.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video.pbs.org/video/1841308959/" TargetMode="External"/><Relationship Id="rId3" Type="http://schemas.openxmlformats.org/officeDocument/2006/relationships/image" Target="../media/image21.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cbi.nlm.nih.gov/"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gi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gi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gif"/></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jpe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gif"/></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dnalc.org/view/15092-Studying-the-Y-chromosome-to-understand-population-origins-and-migration-Michael-Hammer.htm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jpe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mA7BE3mEb64" TargetMode="External"/><Relationship Id="rId3" Type="http://schemas.openxmlformats.org/officeDocument/2006/relationships/image" Target="../media/image39.jpe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gif"/></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Unit 6</a:t>
            </a:r>
            <a:endParaRPr lang="en-US" dirty="0"/>
          </a:p>
        </p:txBody>
      </p:sp>
      <p:sp>
        <p:nvSpPr>
          <p:cNvPr id="3" name="Subtitle 2"/>
          <p:cNvSpPr>
            <a:spLocks noGrp="1"/>
          </p:cNvSpPr>
          <p:nvPr>
            <p:ph type="subTitle" idx="1"/>
          </p:nvPr>
        </p:nvSpPr>
        <p:spPr/>
        <p:txBody>
          <a:bodyPr>
            <a:normAutofit fontScale="92500" lnSpcReduction="10000"/>
          </a:bodyPr>
          <a:lstStyle/>
          <a:p>
            <a:r>
              <a:rPr lang="en-US" sz="4000" dirty="0" smtClean="0"/>
              <a:t>Bioinformatics:</a:t>
            </a:r>
          </a:p>
          <a:p>
            <a:r>
              <a:rPr lang="en-US" sz="4000" dirty="0" smtClean="0"/>
              <a:t>Genes, Proteins, and Evolutionary Relationships</a:t>
            </a:r>
            <a:endParaRPr lang="en-US" sz="4000" dirty="0"/>
          </a:p>
        </p:txBody>
      </p:sp>
    </p:spTree>
    <p:extLst>
      <p:ext uri="{BB962C8B-B14F-4D97-AF65-F5344CB8AC3E}">
        <p14:creationId xmlns:p14="http://schemas.microsoft.com/office/powerpoint/2010/main" val="253421240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53387" y="365125"/>
            <a:ext cx="10800413" cy="1325563"/>
          </a:xfrm>
        </p:spPr>
        <p:txBody>
          <a:bodyPr/>
          <a:lstStyle/>
          <a:p>
            <a:r>
              <a:rPr lang="en-US" dirty="0" smtClean="0"/>
              <a:t>PCR</a:t>
            </a:r>
            <a:endParaRPr lang="en-US" dirty="0"/>
          </a:p>
        </p:txBody>
      </p:sp>
      <p:sp>
        <p:nvSpPr>
          <p:cNvPr id="3" name="Content Placeholder 2"/>
          <p:cNvSpPr>
            <a:spLocks noGrp="1"/>
          </p:cNvSpPr>
          <p:nvPr>
            <p:ph idx="1"/>
          </p:nvPr>
        </p:nvSpPr>
        <p:spPr>
          <a:xfrm>
            <a:off x="553387" y="1960536"/>
            <a:ext cx="6491990" cy="4897464"/>
          </a:xfrm>
        </p:spPr>
        <p:txBody>
          <a:bodyPr/>
          <a:lstStyle/>
          <a:p>
            <a:r>
              <a:rPr lang="en-US" b="1" dirty="0"/>
              <a:t>Each PCR cycle has 3 stages</a:t>
            </a:r>
            <a:r>
              <a:rPr lang="en-US" dirty="0"/>
              <a:t>:</a:t>
            </a:r>
          </a:p>
          <a:p>
            <a:r>
              <a:rPr lang="en-US" b="1" dirty="0"/>
              <a:t>Denaturation</a:t>
            </a:r>
            <a:r>
              <a:rPr lang="en-US" dirty="0"/>
              <a:t>- Sample is heated to 94-96 degrees C. This causes the DNA to separate into single strands.</a:t>
            </a:r>
          </a:p>
          <a:p>
            <a:r>
              <a:rPr lang="en-US" b="1" dirty="0"/>
              <a:t>Hybridization</a:t>
            </a:r>
            <a:r>
              <a:rPr lang="en-US" dirty="0"/>
              <a:t> – Sample is cooled to 55-65 degrees C.  This allows the primers to hydrogen bond to complimentary bases at opposite end of the target sequence.</a:t>
            </a:r>
          </a:p>
          <a:p>
            <a:endParaRPr lang="en-US" dirty="0"/>
          </a:p>
        </p:txBody>
      </p:sp>
      <p:pic>
        <p:nvPicPr>
          <p:cNvPr id="4" name="Picture 2" descr="http://t0.gstatic.com/images?q=tbn:ANd9GcQs1gAiyr-1f36DFR_q_G7ix1esGl5pJ-MR-DnZxHz9KMVGjAEb8N1_2bLDAg"/>
          <p:cNvPicPr>
            <a:picLocks noChangeAspect="1" noChangeArrowheads="1"/>
          </p:cNvPicPr>
          <p:nvPr/>
        </p:nvPicPr>
        <p:blipFill>
          <a:blip r:embed="rId2" cstate="print"/>
          <a:srcRect/>
          <a:stretch>
            <a:fillRect/>
          </a:stretch>
        </p:blipFill>
        <p:spPr bwMode="auto">
          <a:xfrm>
            <a:off x="7659975" y="158683"/>
            <a:ext cx="3693826" cy="6327843"/>
          </a:xfrm>
          <a:prstGeom prst="rect">
            <a:avLst/>
          </a:prstGeom>
          <a:noFill/>
        </p:spPr>
      </p:pic>
    </p:spTree>
    <p:extLst>
      <p:ext uri="{BB962C8B-B14F-4D97-AF65-F5344CB8AC3E}">
        <p14:creationId xmlns:p14="http://schemas.microsoft.com/office/powerpoint/2010/main" val="418154951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PCR</a:t>
            </a:r>
            <a:endParaRPr lang="en-US" dirty="0"/>
          </a:p>
        </p:txBody>
      </p:sp>
      <p:sp>
        <p:nvSpPr>
          <p:cNvPr id="3" name="Content Placeholder 2"/>
          <p:cNvSpPr>
            <a:spLocks noGrp="1"/>
          </p:cNvSpPr>
          <p:nvPr>
            <p:ph idx="1"/>
          </p:nvPr>
        </p:nvSpPr>
        <p:spPr>
          <a:xfrm>
            <a:off x="838200" y="1259174"/>
            <a:ext cx="6312108" cy="5598826"/>
          </a:xfrm>
        </p:spPr>
        <p:txBody>
          <a:bodyPr>
            <a:normAutofit/>
          </a:bodyPr>
          <a:lstStyle/>
          <a:p>
            <a:r>
              <a:rPr lang="en-US" b="1" dirty="0"/>
              <a:t>Extension </a:t>
            </a:r>
            <a:r>
              <a:rPr lang="en-US" dirty="0"/>
              <a:t>– Sample is heated to 70-75 degrees C.  The DNA polymerase copies the target sequences by binding the nucleotides to the 3’ end of each primer.</a:t>
            </a:r>
          </a:p>
          <a:p>
            <a:r>
              <a:rPr lang="en-US" dirty="0"/>
              <a:t>At the end of one cycle, the amount of DNA has doubled.</a:t>
            </a:r>
          </a:p>
          <a:p>
            <a:r>
              <a:rPr lang="en-US" dirty="0"/>
              <a:t>Researchers usually run 20-30 </a:t>
            </a:r>
            <a:r>
              <a:rPr lang="en-US" dirty="0" err="1"/>
              <a:t>cyles</a:t>
            </a:r>
            <a:r>
              <a:rPr lang="en-US" dirty="0"/>
              <a:t> of PCR.</a:t>
            </a:r>
          </a:p>
          <a:p>
            <a:r>
              <a:rPr lang="en-US" dirty="0"/>
              <a:t>After 20 cycles, there are about 1 million copies of target DNA</a:t>
            </a:r>
          </a:p>
          <a:p>
            <a:endParaRPr lang="en-US" dirty="0"/>
          </a:p>
        </p:txBody>
      </p:sp>
      <p:pic>
        <p:nvPicPr>
          <p:cNvPr id="4" name="Picture 2" descr="http://t0.gstatic.com/images?q=tbn:ANd9GcQs1gAiyr-1f36DFR_q_G7ix1esGl5pJ-MR-DnZxHz9KMVGjAEb8N1_2bLDAg"/>
          <p:cNvPicPr>
            <a:picLocks noChangeAspect="1" noChangeArrowheads="1"/>
          </p:cNvPicPr>
          <p:nvPr/>
        </p:nvPicPr>
        <p:blipFill>
          <a:blip r:embed="rId2" cstate="print"/>
          <a:srcRect/>
          <a:stretch>
            <a:fillRect/>
          </a:stretch>
        </p:blipFill>
        <p:spPr bwMode="auto">
          <a:xfrm>
            <a:off x="8064708" y="226258"/>
            <a:ext cx="3637613" cy="6335220"/>
          </a:xfrm>
          <a:prstGeom prst="rect">
            <a:avLst/>
          </a:prstGeom>
          <a:noFill/>
        </p:spPr>
      </p:pic>
    </p:spTree>
    <p:extLst>
      <p:ext uri="{BB962C8B-B14F-4D97-AF65-F5344CB8AC3E}">
        <p14:creationId xmlns:p14="http://schemas.microsoft.com/office/powerpoint/2010/main" val="401241805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PCR</a:t>
            </a:r>
            <a:endParaRPr lang="en-US" dirty="0"/>
          </a:p>
        </p:txBody>
      </p:sp>
      <p:sp>
        <p:nvSpPr>
          <p:cNvPr id="3" name="Content Placeholder 2"/>
          <p:cNvSpPr>
            <a:spLocks noGrp="1"/>
          </p:cNvSpPr>
          <p:nvPr>
            <p:ph idx="1"/>
          </p:nvPr>
        </p:nvSpPr>
        <p:spPr>
          <a:xfrm>
            <a:off x="838200" y="1244184"/>
            <a:ext cx="6297118" cy="5456419"/>
          </a:xfrm>
        </p:spPr>
        <p:txBody>
          <a:bodyPr>
            <a:normAutofit/>
          </a:bodyPr>
          <a:lstStyle/>
          <a:p>
            <a:r>
              <a:rPr lang="en-US" dirty="0"/>
              <a:t>One of the keys to PCR is the type of DNA polymerase used.</a:t>
            </a:r>
          </a:p>
          <a:p>
            <a:r>
              <a:rPr lang="en-US" dirty="0"/>
              <a:t>Most DNA polymerase would denature in the heating and cooling process of PCR.</a:t>
            </a:r>
          </a:p>
          <a:p>
            <a:r>
              <a:rPr lang="en-US" b="1" i="1" dirty="0" err="1"/>
              <a:t>Taq</a:t>
            </a:r>
            <a:r>
              <a:rPr lang="en-US" b="1" i="1" dirty="0"/>
              <a:t> </a:t>
            </a:r>
            <a:r>
              <a:rPr lang="en-US" b="1" dirty="0"/>
              <a:t>DNA polymerase </a:t>
            </a:r>
            <a:r>
              <a:rPr lang="en-US" dirty="0"/>
              <a:t>is used in PCR.</a:t>
            </a:r>
          </a:p>
          <a:p>
            <a:r>
              <a:rPr lang="en-US" dirty="0"/>
              <a:t>It is isolated from </a:t>
            </a:r>
            <a:r>
              <a:rPr lang="en-US" i="1" dirty="0" err="1"/>
              <a:t>Thermus</a:t>
            </a:r>
            <a:r>
              <a:rPr lang="en-US" i="1" dirty="0"/>
              <a:t> </a:t>
            </a:r>
            <a:r>
              <a:rPr lang="en-US" i="1" dirty="0" err="1"/>
              <a:t>aquaticus</a:t>
            </a:r>
            <a:r>
              <a:rPr lang="en-US" i="1" dirty="0"/>
              <a:t>, </a:t>
            </a:r>
            <a:r>
              <a:rPr lang="en-US" dirty="0"/>
              <a:t>an Archaea species that thrives in the hot springs of Yellowstone National Park.</a:t>
            </a:r>
          </a:p>
          <a:p>
            <a:r>
              <a:rPr lang="en-US" i="1" dirty="0" err="1"/>
              <a:t>Taq</a:t>
            </a:r>
            <a:r>
              <a:rPr lang="en-US" i="1" dirty="0"/>
              <a:t> </a:t>
            </a:r>
            <a:r>
              <a:rPr lang="en-US" dirty="0"/>
              <a:t>is stable at high temperatures.</a:t>
            </a:r>
            <a:endParaRPr lang="en-US" i="1" dirty="0"/>
          </a:p>
          <a:p>
            <a:endParaRPr lang="en-US" dirty="0"/>
          </a:p>
        </p:txBody>
      </p:sp>
      <p:pic>
        <p:nvPicPr>
          <p:cNvPr id="4" name="Picture 2" descr="http://microbewiki.kenyon.edu/images/e/ee/Taq_polymerase.jpg"/>
          <p:cNvPicPr>
            <a:picLocks noChangeAspect="1" noChangeArrowheads="1"/>
          </p:cNvPicPr>
          <p:nvPr/>
        </p:nvPicPr>
        <p:blipFill>
          <a:blip r:embed="rId2" cstate="print"/>
          <a:srcRect/>
          <a:stretch>
            <a:fillRect/>
          </a:stretch>
        </p:blipFill>
        <p:spPr bwMode="auto">
          <a:xfrm>
            <a:off x="7312156" y="1244184"/>
            <a:ext cx="4540067" cy="4540068"/>
          </a:xfrm>
          <a:prstGeom prst="rect">
            <a:avLst/>
          </a:prstGeom>
          <a:noFill/>
        </p:spPr>
      </p:pic>
    </p:spTree>
    <p:extLst>
      <p:ext uri="{BB962C8B-B14F-4D97-AF65-F5344CB8AC3E}">
        <p14:creationId xmlns:p14="http://schemas.microsoft.com/office/powerpoint/2010/main" val="176647912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29157"/>
          </a:xfrm>
        </p:spPr>
        <p:txBody>
          <a:bodyPr/>
          <a:lstStyle/>
          <a:p>
            <a:r>
              <a:rPr lang="en-US" dirty="0" smtClean="0"/>
              <a:t>PCR</a:t>
            </a:r>
            <a:endParaRPr lang="en-US" dirty="0"/>
          </a:p>
        </p:txBody>
      </p:sp>
      <p:sp>
        <p:nvSpPr>
          <p:cNvPr id="3" name="Content Placeholder 2"/>
          <p:cNvSpPr>
            <a:spLocks noGrp="1"/>
          </p:cNvSpPr>
          <p:nvPr>
            <p:ph idx="1"/>
          </p:nvPr>
        </p:nvSpPr>
        <p:spPr>
          <a:xfrm>
            <a:off x="838200" y="974361"/>
            <a:ext cx="5982325" cy="5726241"/>
          </a:xfrm>
        </p:spPr>
        <p:txBody>
          <a:bodyPr>
            <a:normAutofit lnSpcReduction="10000"/>
          </a:bodyPr>
          <a:lstStyle/>
          <a:p>
            <a:r>
              <a:rPr lang="en-US" b="1" dirty="0"/>
              <a:t>Cloning PCR products</a:t>
            </a:r>
          </a:p>
          <a:p>
            <a:r>
              <a:rPr lang="en-US" dirty="0"/>
              <a:t>If you wish to clone a gene made by PCR:</a:t>
            </a:r>
          </a:p>
          <a:p>
            <a:r>
              <a:rPr lang="en-US" dirty="0"/>
              <a:t> </a:t>
            </a:r>
            <a:r>
              <a:rPr lang="en-US" dirty="0" err="1"/>
              <a:t>Thermostable</a:t>
            </a:r>
            <a:r>
              <a:rPr lang="en-US" dirty="0"/>
              <a:t> polymerases like </a:t>
            </a:r>
            <a:r>
              <a:rPr lang="en-US" i="1" dirty="0" err="1"/>
              <a:t>Taq</a:t>
            </a:r>
            <a:r>
              <a:rPr lang="en-US" i="1" dirty="0"/>
              <a:t> </a:t>
            </a:r>
            <a:r>
              <a:rPr lang="en-US" dirty="0"/>
              <a:t>add a single adenine nucleotide to the 3’ end of all PCR products (It’s a quirk).</a:t>
            </a:r>
          </a:p>
          <a:p>
            <a:r>
              <a:rPr lang="en-US" dirty="0"/>
              <a:t>PCR products can be ligated to </a:t>
            </a:r>
            <a:r>
              <a:rPr lang="en-US" b="1" dirty="0"/>
              <a:t>T vectors </a:t>
            </a:r>
            <a:r>
              <a:rPr lang="en-US" dirty="0"/>
              <a:t>which are plasmids that have a single stranded thymine nucleotide at each end.</a:t>
            </a:r>
          </a:p>
          <a:p>
            <a:r>
              <a:rPr lang="en-US" dirty="0"/>
              <a:t>Once ligated,  the recombinant plasmid can be introduced into a bacteria.</a:t>
            </a:r>
          </a:p>
          <a:p>
            <a:endParaRPr lang="en-US" dirty="0"/>
          </a:p>
        </p:txBody>
      </p:sp>
      <p:pic>
        <p:nvPicPr>
          <p:cNvPr id="4" name="Picture 2" descr="http://www.t-vector.com/images/products/pPIC01-T.jpg"/>
          <p:cNvPicPr>
            <a:picLocks noChangeAspect="1" noChangeArrowheads="1"/>
          </p:cNvPicPr>
          <p:nvPr/>
        </p:nvPicPr>
        <p:blipFill>
          <a:blip r:embed="rId2" cstate="print"/>
          <a:srcRect/>
          <a:stretch>
            <a:fillRect/>
          </a:stretch>
        </p:blipFill>
        <p:spPr bwMode="auto">
          <a:xfrm>
            <a:off x="7218275" y="1573968"/>
            <a:ext cx="4135525" cy="3806564"/>
          </a:xfrm>
          <a:prstGeom prst="rect">
            <a:avLst/>
          </a:prstGeom>
          <a:noFill/>
        </p:spPr>
      </p:pic>
    </p:spTree>
    <p:extLst>
      <p:ext uri="{BB962C8B-B14F-4D97-AF65-F5344CB8AC3E}">
        <p14:creationId xmlns:p14="http://schemas.microsoft.com/office/powerpoint/2010/main" val="228315604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PCR</a:t>
            </a:r>
            <a:endParaRPr lang="en-US" dirty="0"/>
          </a:p>
        </p:txBody>
      </p:sp>
      <p:sp>
        <p:nvSpPr>
          <p:cNvPr id="3" name="Content Placeholder 2"/>
          <p:cNvSpPr>
            <a:spLocks noGrp="1"/>
          </p:cNvSpPr>
          <p:nvPr>
            <p:ph idx="1"/>
          </p:nvPr>
        </p:nvSpPr>
        <p:spPr/>
        <p:txBody>
          <a:bodyPr/>
          <a:lstStyle/>
          <a:p>
            <a:r>
              <a:rPr lang="en-US" dirty="0" smtClean="0"/>
              <a:t> </a:t>
            </a:r>
            <a:r>
              <a:rPr lang="en-US" dirty="0">
                <a:hlinkClick r:id="rId2"/>
              </a:rPr>
              <a:t>http://highered.mcgraw-hill.com/sites/0072556781/student_view0/chapter14/animation_quiz_6.html</a:t>
            </a:r>
            <a:endParaRPr lang="en-US" dirty="0"/>
          </a:p>
          <a:p>
            <a:r>
              <a:rPr lang="en-US" dirty="0" smtClean="0"/>
              <a:t>PCR animation</a:t>
            </a:r>
            <a:endParaRPr lang="en-US" dirty="0"/>
          </a:p>
        </p:txBody>
      </p:sp>
    </p:spTree>
    <p:extLst>
      <p:ext uri="{BB962C8B-B14F-4D97-AF65-F5344CB8AC3E}">
        <p14:creationId xmlns:p14="http://schemas.microsoft.com/office/powerpoint/2010/main" val="199731151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2625" y="434715"/>
            <a:ext cx="10515600" cy="1109272"/>
          </a:xfrm>
        </p:spPr>
        <p:txBody>
          <a:bodyPr/>
          <a:lstStyle/>
          <a:p>
            <a:r>
              <a:rPr lang="en-US" dirty="0" smtClean="0"/>
              <a:t>PCR Activity - Lab</a:t>
            </a:r>
            <a:endParaRPr lang="en-US" dirty="0"/>
          </a:p>
        </p:txBody>
      </p:sp>
      <p:sp>
        <p:nvSpPr>
          <p:cNvPr id="3" name="Content Placeholder 2"/>
          <p:cNvSpPr>
            <a:spLocks noGrp="1"/>
          </p:cNvSpPr>
          <p:nvPr>
            <p:ph idx="1"/>
          </p:nvPr>
        </p:nvSpPr>
        <p:spPr>
          <a:xfrm>
            <a:off x="682625" y="1543987"/>
            <a:ext cx="5418372" cy="5314013"/>
          </a:xfrm>
        </p:spPr>
        <p:txBody>
          <a:bodyPr/>
          <a:lstStyle/>
          <a:p>
            <a:r>
              <a:rPr lang="en-US" dirty="0" smtClean="0"/>
              <a:t> We will conduct the PCR procedure and check for PCR products with gel electrophoresis.</a:t>
            </a:r>
          </a:p>
          <a:p>
            <a:r>
              <a:rPr lang="en-US" dirty="0"/>
              <a:t> </a:t>
            </a:r>
            <a:r>
              <a:rPr lang="en-US" dirty="0" smtClean="0"/>
              <a:t>Refer to your lab handout for directions.</a:t>
            </a:r>
            <a:endParaRPr lang="en-US" dirty="0"/>
          </a:p>
        </p:txBody>
      </p:sp>
      <p:pic>
        <p:nvPicPr>
          <p:cNvPr id="1026" name="Picture 2" descr="http://users.ugent.be/%7Eavierstr/principles/pcrstep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5790" y="434715"/>
            <a:ext cx="5635551" cy="5981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794231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1B – What you need to know</a:t>
            </a:r>
            <a:endParaRPr lang="en-US" dirty="0"/>
          </a:p>
        </p:txBody>
      </p:sp>
      <p:sp>
        <p:nvSpPr>
          <p:cNvPr id="3" name="Content Placeholder 2"/>
          <p:cNvSpPr>
            <a:spLocks noGrp="1"/>
          </p:cNvSpPr>
          <p:nvPr>
            <p:ph idx="1"/>
          </p:nvPr>
        </p:nvSpPr>
        <p:spPr/>
        <p:txBody>
          <a:bodyPr/>
          <a:lstStyle/>
          <a:p>
            <a:r>
              <a:rPr lang="en-US" dirty="0" smtClean="0"/>
              <a:t> Be able to explain, in detail, the PCR technique.</a:t>
            </a:r>
            <a:endParaRPr lang="en-US" dirty="0"/>
          </a:p>
          <a:p>
            <a:r>
              <a:rPr lang="en-US" dirty="0" smtClean="0"/>
              <a:t> What is the importance of </a:t>
            </a:r>
            <a:r>
              <a:rPr lang="en-US" i="1" dirty="0" err="1" smtClean="0"/>
              <a:t>Taq</a:t>
            </a:r>
            <a:r>
              <a:rPr lang="en-US" dirty="0" smtClean="0"/>
              <a:t> polymerase?</a:t>
            </a:r>
            <a:endParaRPr lang="en-US" dirty="0"/>
          </a:p>
        </p:txBody>
      </p:sp>
    </p:spTree>
    <p:extLst>
      <p:ext uri="{BB962C8B-B14F-4D97-AF65-F5344CB8AC3E}">
        <p14:creationId xmlns:p14="http://schemas.microsoft.com/office/powerpoint/2010/main" val="248413395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2- DNA Sequencing and The Human Genome Project</a:t>
            </a:r>
            <a:endParaRPr lang="en-US" dirty="0"/>
          </a:p>
        </p:txBody>
      </p:sp>
      <p:sp>
        <p:nvSpPr>
          <p:cNvPr id="3" name="Content Placeholder 2"/>
          <p:cNvSpPr>
            <a:spLocks noGrp="1"/>
          </p:cNvSpPr>
          <p:nvPr>
            <p:ph idx="1"/>
          </p:nvPr>
        </p:nvSpPr>
        <p:spPr>
          <a:xfrm>
            <a:off x="838200" y="1825625"/>
            <a:ext cx="11353800" cy="4351338"/>
          </a:xfrm>
        </p:spPr>
        <p:txBody>
          <a:bodyPr/>
          <a:lstStyle/>
          <a:p>
            <a:r>
              <a:rPr lang="en-US" dirty="0" smtClean="0"/>
              <a:t>  2A – Lecture Early History of DNA Sequencing and Sanger method.</a:t>
            </a:r>
          </a:p>
          <a:p>
            <a:pPr marL="0" indent="0">
              <a:buNone/>
            </a:pPr>
            <a:r>
              <a:rPr lang="en-US" dirty="0"/>
              <a:t> </a:t>
            </a:r>
            <a:r>
              <a:rPr lang="en-US" dirty="0" smtClean="0"/>
              <a:t>             Activity- DNA Sequencing by Sanger method</a:t>
            </a:r>
          </a:p>
          <a:p>
            <a:r>
              <a:rPr lang="en-US" dirty="0"/>
              <a:t> </a:t>
            </a:r>
            <a:r>
              <a:rPr lang="en-US" dirty="0" smtClean="0"/>
              <a:t>2B – Lecture Human Genome Project and Automated DNA sequencing.</a:t>
            </a:r>
          </a:p>
          <a:p>
            <a:pPr marL="0" indent="0">
              <a:buNone/>
            </a:pPr>
            <a:r>
              <a:rPr lang="en-US" dirty="0" smtClean="0"/>
              <a:t>             Activity – Video: Cracking the Code of Life</a:t>
            </a:r>
          </a:p>
          <a:p>
            <a:pPr marL="0" indent="0">
              <a:buNone/>
            </a:pPr>
            <a:endParaRPr lang="en-US" dirty="0"/>
          </a:p>
        </p:txBody>
      </p:sp>
    </p:spTree>
    <p:extLst>
      <p:ext uri="{BB962C8B-B14F-4D97-AF65-F5344CB8AC3E}">
        <p14:creationId xmlns:p14="http://schemas.microsoft.com/office/powerpoint/2010/main" val="98658567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69387" y="0"/>
            <a:ext cx="10515600" cy="759655"/>
          </a:xfrm>
        </p:spPr>
        <p:txBody>
          <a:bodyPr/>
          <a:lstStyle/>
          <a:p>
            <a:r>
              <a:rPr lang="en-US" dirty="0" smtClean="0"/>
              <a:t>DNA Sequencing and Human Genome Project</a:t>
            </a:r>
            <a:endParaRPr lang="en-US" dirty="0"/>
          </a:p>
        </p:txBody>
      </p:sp>
      <p:sp>
        <p:nvSpPr>
          <p:cNvPr id="3" name="Content Placeholder 2"/>
          <p:cNvSpPr>
            <a:spLocks noGrp="1"/>
          </p:cNvSpPr>
          <p:nvPr>
            <p:ph idx="1"/>
          </p:nvPr>
        </p:nvSpPr>
        <p:spPr>
          <a:xfrm>
            <a:off x="838200" y="759655"/>
            <a:ext cx="8657492" cy="6217920"/>
          </a:xfrm>
        </p:spPr>
        <p:txBody>
          <a:bodyPr>
            <a:normAutofit/>
          </a:bodyPr>
          <a:lstStyle/>
          <a:p>
            <a:r>
              <a:rPr lang="en-US" dirty="0" smtClean="0"/>
              <a:t> Lesson 2A -</a:t>
            </a:r>
            <a:r>
              <a:rPr lang="en-US" sz="3200" b="1" dirty="0" smtClean="0"/>
              <a:t>Early History</a:t>
            </a:r>
          </a:p>
          <a:p>
            <a:r>
              <a:rPr lang="en-US" sz="3200" b="1" dirty="0"/>
              <a:t> </a:t>
            </a:r>
            <a:r>
              <a:rPr lang="en-US" sz="3200" dirty="0" smtClean="0"/>
              <a:t>Techniques to sequence DNA developed many years before the Human Genome Project.</a:t>
            </a:r>
          </a:p>
          <a:p>
            <a:r>
              <a:rPr lang="en-US" sz="3200" b="1" dirty="0"/>
              <a:t> </a:t>
            </a:r>
            <a:r>
              <a:rPr lang="en-US" sz="3200" dirty="0" smtClean="0"/>
              <a:t>In the 1970s and early 1980s, DNA sequencing was done manually and required methods that were expensive, labor intensive, and used dangerous chemicals and radioactive reagents.</a:t>
            </a:r>
          </a:p>
          <a:p>
            <a:r>
              <a:rPr lang="en-US" sz="3200" b="1" dirty="0"/>
              <a:t> </a:t>
            </a:r>
            <a:r>
              <a:rPr lang="en-US" sz="3200" dirty="0" smtClean="0"/>
              <a:t>Only short sequences were identified.</a:t>
            </a:r>
          </a:p>
          <a:p>
            <a:r>
              <a:rPr lang="en-US" sz="3200" b="1" dirty="0"/>
              <a:t> </a:t>
            </a:r>
            <a:r>
              <a:rPr lang="en-US" sz="3200" dirty="0" smtClean="0"/>
              <a:t>By the mid 1980s, the Sanger chain termination method was developed by Fred Sanger.  It quickly became the method of choice for DNA sequencing</a:t>
            </a:r>
            <a:endParaRPr lang="en-US" sz="3200" b="1" dirty="0"/>
          </a:p>
        </p:txBody>
      </p:sp>
      <p:pic>
        <p:nvPicPr>
          <p:cNvPr id="1026" name="Picture 2" descr="http://blog.oncofertility.northwestern.edu/wp-content/uploads/2010/07/DNA-sequence-300x2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58899" y="2307102"/>
            <a:ext cx="2857500" cy="2574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074184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8812" y="365126"/>
            <a:ext cx="11184988" cy="675884"/>
          </a:xfrm>
        </p:spPr>
        <p:txBody>
          <a:bodyPr>
            <a:normAutofit fontScale="90000"/>
          </a:bodyPr>
          <a:lstStyle/>
          <a:p>
            <a:r>
              <a:rPr lang="en-US" dirty="0" smtClean="0"/>
              <a:t> DNA Sequencing and The Human Genome Project</a:t>
            </a:r>
            <a:endParaRPr lang="en-US" dirty="0"/>
          </a:p>
        </p:txBody>
      </p:sp>
      <p:sp>
        <p:nvSpPr>
          <p:cNvPr id="3" name="Content Placeholder 2"/>
          <p:cNvSpPr>
            <a:spLocks noGrp="1"/>
          </p:cNvSpPr>
          <p:nvPr>
            <p:ph idx="1"/>
          </p:nvPr>
        </p:nvSpPr>
        <p:spPr>
          <a:xfrm>
            <a:off x="838200" y="1237957"/>
            <a:ext cx="12132212" cy="3334043"/>
          </a:xfrm>
        </p:spPr>
        <p:txBody>
          <a:bodyPr>
            <a:normAutofit fontScale="92500" lnSpcReduction="20000"/>
          </a:bodyPr>
          <a:lstStyle/>
          <a:p>
            <a:r>
              <a:rPr lang="en-US" b="1" dirty="0" smtClean="0"/>
              <a:t>Original Sanger method</a:t>
            </a:r>
          </a:p>
          <a:p>
            <a:r>
              <a:rPr lang="en-US" dirty="0" smtClean="0"/>
              <a:t>Four separate reaction tubes are set up.</a:t>
            </a:r>
          </a:p>
          <a:p>
            <a:r>
              <a:rPr lang="en-US" b="1" dirty="0" smtClean="0"/>
              <a:t>Each tube contained </a:t>
            </a:r>
          </a:p>
          <a:p>
            <a:pPr marL="0" indent="0">
              <a:buNone/>
            </a:pPr>
            <a:r>
              <a:rPr lang="en-US" b="1" dirty="0"/>
              <a:t> </a:t>
            </a:r>
            <a:r>
              <a:rPr lang="en-US" b="1" dirty="0" smtClean="0"/>
              <a:t> -  </a:t>
            </a:r>
            <a:r>
              <a:rPr lang="en-US" b="1" dirty="0"/>
              <a:t>I</a:t>
            </a:r>
            <a:r>
              <a:rPr lang="en-US" b="1" dirty="0" smtClean="0"/>
              <a:t>dentical DNA </a:t>
            </a:r>
            <a:r>
              <a:rPr lang="en-US" dirty="0" smtClean="0"/>
              <a:t>of interest</a:t>
            </a:r>
          </a:p>
          <a:p>
            <a:pPr marL="0" indent="0">
              <a:buNone/>
            </a:pPr>
            <a:r>
              <a:rPr lang="en-US" dirty="0"/>
              <a:t> </a:t>
            </a:r>
            <a:r>
              <a:rPr lang="en-US" dirty="0" smtClean="0"/>
              <a:t> </a:t>
            </a:r>
            <a:r>
              <a:rPr lang="en-US" b="1" dirty="0" smtClean="0"/>
              <a:t>-  </a:t>
            </a:r>
            <a:r>
              <a:rPr lang="en-US" b="1" dirty="0"/>
              <a:t>R</a:t>
            </a:r>
            <a:r>
              <a:rPr lang="en-US" b="1" dirty="0" smtClean="0"/>
              <a:t>adioactively labeled</a:t>
            </a:r>
            <a:r>
              <a:rPr lang="en-US" dirty="0" smtClean="0"/>
              <a:t> </a:t>
            </a:r>
            <a:r>
              <a:rPr lang="en-US" b="1" dirty="0" smtClean="0"/>
              <a:t>primer</a:t>
            </a:r>
            <a:r>
              <a:rPr lang="en-US" dirty="0" smtClean="0"/>
              <a:t> to get DNA synthesis started </a:t>
            </a:r>
          </a:p>
          <a:p>
            <a:pPr marL="0" indent="0">
              <a:buNone/>
            </a:pPr>
            <a:r>
              <a:rPr lang="en-US" dirty="0"/>
              <a:t> </a:t>
            </a:r>
            <a:r>
              <a:rPr lang="en-US" dirty="0" smtClean="0"/>
              <a:t> -  </a:t>
            </a:r>
            <a:r>
              <a:rPr lang="en-US" dirty="0" err="1"/>
              <a:t>D</a:t>
            </a:r>
            <a:r>
              <a:rPr lang="en-US" dirty="0" err="1" smtClean="0"/>
              <a:t>eoxyribonucleotide</a:t>
            </a:r>
            <a:r>
              <a:rPr lang="en-US" dirty="0" smtClean="0"/>
              <a:t> phosphate to be used in DNA synthesis (</a:t>
            </a:r>
            <a:r>
              <a:rPr lang="en-US" b="1" dirty="0" err="1" smtClean="0"/>
              <a:t>dNTP</a:t>
            </a:r>
            <a:r>
              <a:rPr lang="en-US" dirty="0" smtClean="0"/>
              <a:t>)</a:t>
            </a:r>
          </a:p>
          <a:p>
            <a:pPr marL="0" indent="0">
              <a:buNone/>
            </a:pPr>
            <a:r>
              <a:rPr lang="en-US" dirty="0"/>
              <a:t> </a:t>
            </a:r>
            <a:r>
              <a:rPr lang="en-US" dirty="0" smtClean="0"/>
              <a:t> -  Small amount  of </a:t>
            </a:r>
            <a:r>
              <a:rPr lang="en-US" dirty="0" err="1" smtClean="0"/>
              <a:t>dideoxyribonucleotide</a:t>
            </a:r>
            <a:r>
              <a:rPr lang="en-US" dirty="0" smtClean="0"/>
              <a:t> phosphate (</a:t>
            </a:r>
            <a:r>
              <a:rPr lang="en-US" b="1" dirty="0" err="1" smtClean="0"/>
              <a:t>ddNTP</a:t>
            </a:r>
            <a:r>
              <a:rPr lang="en-US" dirty="0" smtClean="0"/>
              <a:t>)</a:t>
            </a:r>
          </a:p>
          <a:p>
            <a:pPr marL="0" indent="0">
              <a:buNone/>
            </a:pPr>
            <a:r>
              <a:rPr lang="en-US" dirty="0"/>
              <a:t> </a:t>
            </a:r>
            <a:r>
              <a:rPr lang="en-US" dirty="0" smtClean="0"/>
              <a:t> -   </a:t>
            </a:r>
            <a:r>
              <a:rPr lang="en-US" b="1" dirty="0" smtClean="0"/>
              <a:t>DNA polymerase.</a:t>
            </a:r>
          </a:p>
          <a:p>
            <a:endParaRPr lang="en-US" dirty="0"/>
          </a:p>
        </p:txBody>
      </p:sp>
      <p:pic>
        <p:nvPicPr>
          <p:cNvPr id="4" name="Picture 2"/>
          <p:cNvPicPr>
            <a:picLocks noChangeAspect="1" noChangeArrowheads="1"/>
          </p:cNvPicPr>
          <p:nvPr/>
        </p:nvPicPr>
        <p:blipFill>
          <a:blip r:embed="rId2" cstate="print"/>
          <a:srcRect/>
          <a:stretch>
            <a:fillRect/>
          </a:stretch>
        </p:blipFill>
        <p:spPr bwMode="auto">
          <a:xfrm>
            <a:off x="7058129" y="4050847"/>
            <a:ext cx="4953000" cy="2676525"/>
          </a:xfrm>
          <a:prstGeom prst="rect">
            <a:avLst/>
          </a:prstGeom>
          <a:noFill/>
          <a:ln w="9525">
            <a:noFill/>
            <a:miter lim="800000"/>
            <a:headEnd/>
            <a:tailEnd/>
          </a:ln>
        </p:spPr>
      </p:pic>
    </p:spTree>
    <p:extLst>
      <p:ext uri="{BB962C8B-B14F-4D97-AF65-F5344CB8AC3E}">
        <p14:creationId xmlns:p14="http://schemas.microsoft.com/office/powerpoint/2010/main" val="335842961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1</a:t>
            </a:r>
            <a:endParaRPr lang="en-US" dirty="0"/>
          </a:p>
        </p:txBody>
      </p:sp>
      <p:sp>
        <p:nvSpPr>
          <p:cNvPr id="3" name="Content Placeholder 2"/>
          <p:cNvSpPr>
            <a:spLocks noGrp="1"/>
          </p:cNvSpPr>
          <p:nvPr>
            <p:ph idx="1"/>
          </p:nvPr>
        </p:nvSpPr>
        <p:spPr/>
        <p:txBody>
          <a:bodyPr/>
          <a:lstStyle/>
          <a:p>
            <a:r>
              <a:rPr lang="en-US" dirty="0" smtClean="0"/>
              <a:t> 1A – Introduction – Neanderthal </a:t>
            </a:r>
            <a:r>
              <a:rPr lang="en-US" dirty="0" err="1" smtClean="0"/>
              <a:t>Webquest</a:t>
            </a:r>
            <a:endParaRPr lang="en-US" dirty="0" smtClean="0"/>
          </a:p>
          <a:p>
            <a:r>
              <a:rPr lang="en-US" dirty="0"/>
              <a:t> 1</a:t>
            </a:r>
            <a:r>
              <a:rPr lang="en-US" dirty="0" smtClean="0"/>
              <a:t>B – Lecture PCR </a:t>
            </a:r>
          </a:p>
          <a:p>
            <a:pPr marL="0" indent="0">
              <a:buNone/>
            </a:pPr>
            <a:r>
              <a:rPr lang="en-US" dirty="0"/>
              <a:t> </a:t>
            </a:r>
            <a:r>
              <a:rPr lang="en-US" dirty="0" smtClean="0"/>
              <a:t>           Activity – PCR Lab</a:t>
            </a:r>
            <a:endParaRPr lang="en-US" dirty="0"/>
          </a:p>
        </p:txBody>
      </p:sp>
    </p:spTree>
    <p:extLst>
      <p:ext uri="{BB962C8B-B14F-4D97-AF65-F5344CB8AC3E}">
        <p14:creationId xmlns:p14="http://schemas.microsoft.com/office/powerpoint/2010/main" val="399958755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63789"/>
          </a:xfrm>
        </p:spPr>
        <p:txBody>
          <a:bodyPr>
            <a:normAutofit fontScale="90000"/>
          </a:bodyPr>
          <a:lstStyle/>
          <a:p>
            <a:r>
              <a:rPr lang="en-US" dirty="0" smtClean="0"/>
              <a:t>DNA Sequencing and The Human Genome Project</a:t>
            </a:r>
            <a:endParaRPr lang="en-US" dirty="0"/>
          </a:p>
        </p:txBody>
      </p:sp>
      <p:sp>
        <p:nvSpPr>
          <p:cNvPr id="3" name="Content Placeholder 2"/>
          <p:cNvSpPr>
            <a:spLocks noGrp="1"/>
          </p:cNvSpPr>
          <p:nvPr>
            <p:ph idx="1"/>
          </p:nvPr>
        </p:nvSpPr>
        <p:spPr>
          <a:xfrm>
            <a:off x="838200" y="1146628"/>
            <a:ext cx="7434943" cy="5711371"/>
          </a:xfrm>
        </p:spPr>
        <p:txBody>
          <a:bodyPr>
            <a:normAutofit lnSpcReduction="10000"/>
          </a:bodyPr>
          <a:lstStyle/>
          <a:p>
            <a:r>
              <a:rPr lang="en-US" dirty="0" smtClean="0"/>
              <a:t>All four test tubes have each of the four nucleotide bases (</a:t>
            </a:r>
            <a:r>
              <a:rPr lang="en-US" dirty="0" err="1" smtClean="0"/>
              <a:t>dNTP</a:t>
            </a:r>
            <a:r>
              <a:rPr lang="en-US" dirty="0" smtClean="0"/>
              <a:t>) but each one of the  tubes will also have one radioactively labeled (</a:t>
            </a:r>
            <a:r>
              <a:rPr lang="en-US" dirty="0" err="1" smtClean="0"/>
              <a:t>ddNTP</a:t>
            </a:r>
            <a:r>
              <a:rPr lang="en-US" dirty="0" smtClean="0"/>
              <a:t>).</a:t>
            </a:r>
          </a:p>
          <a:p>
            <a:r>
              <a:rPr lang="en-US" b="1" dirty="0" smtClean="0">
                <a:solidFill>
                  <a:srgbClr val="FF0000"/>
                </a:solidFill>
              </a:rPr>
              <a:t>Example</a:t>
            </a:r>
          </a:p>
          <a:p>
            <a:r>
              <a:rPr lang="en-US" b="1" dirty="0" smtClean="0"/>
              <a:t>"G" tube: </a:t>
            </a:r>
            <a:r>
              <a:rPr lang="en-US" dirty="0" smtClean="0"/>
              <a:t>all four </a:t>
            </a:r>
            <a:r>
              <a:rPr lang="en-US" dirty="0" err="1" smtClean="0"/>
              <a:t>dNTP's</a:t>
            </a:r>
            <a:r>
              <a:rPr lang="en-US" dirty="0" smtClean="0"/>
              <a:t>, </a:t>
            </a:r>
            <a:r>
              <a:rPr lang="en-US" dirty="0" err="1" smtClean="0"/>
              <a:t>ddGTP</a:t>
            </a:r>
            <a:r>
              <a:rPr lang="en-US" dirty="0" smtClean="0"/>
              <a:t> , DNA polymerase, and primer</a:t>
            </a:r>
          </a:p>
          <a:p>
            <a:r>
              <a:rPr lang="en-US" b="1" dirty="0" smtClean="0"/>
              <a:t>"A" tube: </a:t>
            </a:r>
            <a:r>
              <a:rPr lang="en-US" dirty="0" smtClean="0"/>
              <a:t>all four </a:t>
            </a:r>
            <a:r>
              <a:rPr lang="en-US" dirty="0" err="1" smtClean="0"/>
              <a:t>dNTP's</a:t>
            </a:r>
            <a:r>
              <a:rPr lang="en-US" dirty="0" smtClean="0"/>
              <a:t>, </a:t>
            </a:r>
            <a:r>
              <a:rPr lang="en-US" dirty="0" err="1" smtClean="0"/>
              <a:t>ddATP</a:t>
            </a:r>
            <a:r>
              <a:rPr lang="en-US" dirty="0" smtClean="0"/>
              <a:t> , DNA polymerase </a:t>
            </a:r>
            <a:r>
              <a:rPr lang="en-US" dirty="0" err="1" smtClean="0"/>
              <a:t>aqnd</a:t>
            </a:r>
            <a:r>
              <a:rPr lang="en-US" dirty="0" smtClean="0"/>
              <a:t> primer</a:t>
            </a:r>
          </a:p>
          <a:p>
            <a:r>
              <a:rPr lang="en-US" b="1" dirty="0" smtClean="0"/>
              <a:t>"T" tube: </a:t>
            </a:r>
            <a:r>
              <a:rPr lang="en-US" dirty="0" smtClean="0"/>
              <a:t>all four </a:t>
            </a:r>
            <a:r>
              <a:rPr lang="en-US" dirty="0" err="1" smtClean="0"/>
              <a:t>dNTP's</a:t>
            </a:r>
            <a:r>
              <a:rPr lang="en-US" dirty="0" smtClean="0"/>
              <a:t>, </a:t>
            </a:r>
            <a:r>
              <a:rPr lang="en-US" dirty="0" err="1" smtClean="0"/>
              <a:t>ddTTP</a:t>
            </a:r>
            <a:r>
              <a:rPr lang="en-US" dirty="0" smtClean="0"/>
              <a:t>, DNA polymerase and primer</a:t>
            </a:r>
          </a:p>
          <a:p>
            <a:r>
              <a:rPr lang="en-US" b="1" dirty="0" smtClean="0"/>
              <a:t>"C" tube: </a:t>
            </a:r>
            <a:r>
              <a:rPr lang="en-US" dirty="0" smtClean="0"/>
              <a:t>all four </a:t>
            </a:r>
            <a:r>
              <a:rPr lang="en-US" dirty="0" err="1" smtClean="0"/>
              <a:t>dNTP's</a:t>
            </a:r>
            <a:r>
              <a:rPr lang="en-US" dirty="0" smtClean="0"/>
              <a:t>, </a:t>
            </a:r>
            <a:r>
              <a:rPr lang="en-US" dirty="0" err="1" smtClean="0"/>
              <a:t>ddCTP</a:t>
            </a:r>
            <a:r>
              <a:rPr lang="en-US" dirty="0" smtClean="0"/>
              <a:t> , DNA polymerase, and primer</a:t>
            </a:r>
          </a:p>
          <a:p>
            <a:endParaRPr lang="en-US" dirty="0"/>
          </a:p>
        </p:txBody>
      </p:sp>
      <p:pic>
        <p:nvPicPr>
          <p:cNvPr id="5" name="Picture 3"/>
          <p:cNvPicPr>
            <a:picLocks noChangeAspect="1" noChangeArrowheads="1"/>
          </p:cNvPicPr>
          <p:nvPr/>
        </p:nvPicPr>
        <p:blipFill>
          <a:blip r:embed="rId2" cstate="print"/>
          <a:srcRect/>
          <a:stretch>
            <a:fillRect/>
          </a:stretch>
        </p:blipFill>
        <p:spPr bwMode="auto">
          <a:xfrm>
            <a:off x="8831943" y="1146628"/>
            <a:ext cx="2706914" cy="5580175"/>
          </a:xfrm>
          <a:prstGeom prst="rect">
            <a:avLst/>
          </a:prstGeom>
          <a:noFill/>
          <a:ln w="9525">
            <a:noFill/>
            <a:miter lim="800000"/>
            <a:headEnd/>
            <a:tailEnd/>
          </a:ln>
        </p:spPr>
      </p:pic>
    </p:spTree>
    <p:extLst>
      <p:ext uri="{BB962C8B-B14F-4D97-AF65-F5344CB8AC3E}">
        <p14:creationId xmlns:p14="http://schemas.microsoft.com/office/powerpoint/2010/main" val="216213264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94418"/>
          </a:xfrm>
        </p:spPr>
        <p:txBody>
          <a:bodyPr>
            <a:normAutofit fontScale="90000"/>
          </a:bodyPr>
          <a:lstStyle/>
          <a:p>
            <a:r>
              <a:rPr lang="en-US" dirty="0" smtClean="0"/>
              <a:t>DNA Sequencing and The Human Genome Project</a:t>
            </a:r>
            <a:endParaRPr lang="en-US" dirty="0"/>
          </a:p>
        </p:txBody>
      </p:sp>
      <p:sp>
        <p:nvSpPr>
          <p:cNvPr id="3" name="Content Placeholder 2"/>
          <p:cNvSpPr>
            <a:spLocks noGrp="1"/>
          </p:cNvSpPr>
          <p:nvPr>
            <p:ph idx="1"/>
          </p:nvPr>
        </p:nvSpPr>
        <p:spPr>
          <a:xfrm>
            <a:off x="838200" y="1335314"/>
            <a:ext cx="6404429" cy="5522686"/>
          </a:xfrm>
        </p:spPr>
        <p:txBody>
          <a:bodyPr>
            <a:normAutofit/>
          </a:bodyPr>
          <a:lstStyle/>
          <a:p>
            <a:r>
              <a:rPr lang="en-US" b="1" dirty="0" smtClean="0"/>
              <a:t>Sanger Method</a:t>
            </a:r>
          </a:p>
          <a:p>
            <a:r>
              <a:rPr lang="en-US" b="1" dirty="0" smtClean="0"/>
              <a:t> </a:t>
            </a:r>
            <a:r>
              <a:rPr lang="en-US" dirty="0" smtClean="0"/>
              <a:t>DNA strands are separated.</a:t>
            </a:r>
          </a:p>
          <a:p>
            <a:r>
              <a:rPr lang="en-US" b="1" dirty="0" smtClean="0"/>
              <a:t> </a:t>
            </a:r>
            <a:r>
              <a:rPr lang="en-US" dirty="0" smtClean="0"/>
              <a:t>The radioactive primer binds to the 3’ end of the fragment.</a:t>
            </a:r>
          </a:p>
          <a:p>
            <a:r>
              <a:rPr lang="en-US" b="1" dirty="0" smtClean="0"/>
              <a:t> </a:t>
            </a:r>
            <a:r>
              <a:rPr lang="en-US" dirty="0" smtClean="0"/>
              <a:t>DNA polymerase synthesizes a complimentary DNA sequence.</a:t>
            </a:r>
          </a:p>
          <a:p>
            <a:r>
              <a:rPr lang="en-US" dirty="0" smtClean="0"/>
              <a:t>Every time a specific </a:t>
            </a:r>
            <a:r>
              <a:rPr lang="en-US" dirty="0" err="1" smtClean="0"/>
              <a:t>ddNTP</a:t>
            </a:r>
            <a:r>
              <a:rPr lang="en-US" dirty="0" smtClean="0"/>
              <a:t> is used in the complimentary strand, the DNA synthesis halts.</a:t>
            </a:r>
          </a:p>
          <a:p>
            <a:r>
              <a:rPr lang="en-US" dirty="0" smtClean="0"/>
              <a:t>This creates fragments of different lengths.</a:t>
            </a:r>
          </a:p>
          <a:p>
            <a:endParaRPr lang="en-US" dirty="0"/>
          </a:p>
        </p:txBody>
      </p:sp>
      <p:pic>
        <p:nvPicPr>
          <p:cNvPr id="4" name="Picture 2" descr="http://www.bio.davidson.edu/courses/bio111/dnaseq1.gif"/>
          <p:cNvPicPr>
            <a:picLocks noChangeAspect="1" noChangeArrowheads="1"/>
          </p:cNvPicPr>
          <p:nvPr/>
        </p:nvPicPr>
        <p:blipFill>
          <a:blip r:embed="rId2" cstate="print"/>
          <a:srcRect/>
          <a:stretch>
            <a:fillRect/>
          </a:stretch>
        </p:blipFill>
        <p:spPr bwMode="auto">
          <a:xfrm>
            <a:off x="7391400" y="1509486"/>
            <a:ext cx="4559853" cy="4789714"/>
          </a:xfrm>
          <a:prstGeom prst="rect">
            <a:avLst/>
          </a:prstGeom>
          <a:noFill/>
        </p:spPr>
      </p:pic>
    </p:spTree>
    <p:extLst>
      <p:ext uri="{BB962C8B-B14F-4D97-AF65-F5344CB8AC3E}">
        <p14:creationId xmlns:p14="http://schemas.microsoft.com/office/powerpoint/2010/main" val="308292528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96018"/>
          </a:xfrm>
        </p:spPr>
        <p:txBody>
          <a:bodyPr>
            <a:normAutofit fontScale="90000"/>
          </a:bodyPr>
          <a:lstStyle/>
          <a:p>
            <a:r>
              <a:rPr lang="en-US" dirty="0" smtClean="0"/>
              <a:t>DNA Sequencing and The Human Genome Project</a:t>
            </a:r>
            <a:endParaRPr lang="en-US" dirty="0"/>
          </a:p>
        </p:txBody>
      </p:sp>
      <p:sp>
        <p:nvSpPr>
          <p:cNvPr id="3" name="Content Placeholder 2"/>
          <p:cNvSpPr>
            <a:spLocks noGrp="1"/>
          </p:cNvSpPr>
          <p:nvPr>
            <p:ph idx="1"/>
          </p:nvPr>
        </p:nvSpPr>
        <p:spPr>
          <a:xfrm>
            <a:off x="838199" y="1825624"/>
            <a:ext cx="5896429" cy="5032375"/>
          </a:xfrm>
        </p:spPr>
        <p:txBody>
          <a:bodyPr/>
          <a:lstStyle/>
          <a:p>
            <a:r>
              <a:rPr lang="en-US" b="1" dirty="0" smtClean="0"/>
              <a:t>EX: On the right are the contents of the “A” tube.  It has </a:t>
            </a:r>
            <a:r>
              <a:rPr lang="en-US" b="1" dirty="0" err="1" smtClean="0"/>
              <a:t>ddATP</a:t>
            </a:r>
            <a:r>
              <a:rPr lang="en-US" b="1" dirty="0" smtClean="0"/>
              <a:t> in it.</a:t>
            </a:r>
          </a:p>
          <a:p>
            <a:endParaRPr lang="en-US" dirty="0" smtClean="0"/>
          </a:p>
          <a:p>
            <a:r>
              <a:rPr lang="en-US" dirty="0" smtClean="0"/>
              <a:t>The </a:t>
            </a:r>
            <a:r>
              <a:rPr lang="en-US" dirty="0" err="1" smtClean="0"/>
              <a:t>ddATP</a:t>
            </a:r>
            <a:r>
              <a:rPr lang="en-US" dirty="0" smtClean="0"/>
              <a:t> is used.  Where the termination process ends with the </a:t>
            </a:r>
            <a:r>
              <a:rPr lang="en-US" dirty="0" err="1" smtClean="0"/>
              <a:t>ddATP</a:t>
            </a:r>
            <a:r>
              <a:rPr lang="en-US" dirty="0" smtClean="0"/>
              <a:t> is random in the tube.  So you generate fragments of different lengths because every possible A site has incorporated </a:t>
            </a:r>
            <a:r>
              <a:rPr lang="en-US" dirty="0" err="1" smtClean="0"/>
              <a:t>ddATP</a:t>
            </a:r>
            <a:endParaRPr lang="en-US" dirty="0" smtClean="0"/>
          </a:p>
          <a:p>
            <a:endParaRPr lang="en-US" dirty="0"/>
          </a:p>
        </p:txBody>
      </p:sp>
      <p:pic>
        <p:nvPicPr>
          <p:cNvPr id="4" name="Picture 2" descr="http://www.bio.davidson.edu/courses/bio111/dnaseq1.gif"/>
          <p:cNvPicPr>
            <a:picLocks noChangeAspect="1" noChangeArrowheads="1"/>
          </p:cNvPicPr>
          <p:nvPr/>
        </p:nvPicPr>
        <p:blipFill>
          <a:blip r:embed="rId2" cstate="print"/>
          <a:srcRect/>
          <a:stretch>
            <a:fillRect/>
          </a:stretch>
        </p:blipFill>
        <p:spPr bwMode="auto">
          <a:xfrm>
            <a:off x="7086600" y="1349829"/>
            <a:ext cx="4757057" cy="4949371"/>
          </a:xfrm>
          <a:prstGeom prst="rect">
            <a:avLst/>
          </a:prstGeom>
          <a:noFill/>
        </p:spPr>
      </p:pic>
    </p:spTree>
    <p:extLst>
      <p:ext uri="{BB962C8B-B14F-4D97-AF65-F5344CB8AC3E}">
        <p14:creationId xmlns:p14="http://schemas.microsoft.com/office/powerpoint/2010/main" val="200522032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79904"/>
          </a:xfrm>
        </p:spPr>
        <p:txBody>
          <a:bodyPr>
            <a:normAutofit fontScale="90000"/>
          </a:bodyPr>
          <a:lstStyle/>
          <a:p>
            <a:r>
              <a:rPr lang="en-US" dirty="0" smtClean="0"/>
              <a:t>DNA Sequencing and The Human Genome Project</a:t>
            </a:r>
            <a:endParaRPr lang="en-US" dirty="0"/>
          </a:p>
        </p:txBody>
      </p:sp>
      <p:sp>
        <p:nvSpPr>
          <p:cNvPr id="3" name="Content Placeholder 2"/>
          <p:cNvSpPr>
            <a:spLocks noGrp="1"/>
          </p:cNvSpPr>
          <p:nvPr>
            <p:ph idx="1"/>
          </p:nvPr>
        </p:nvSpPr>
        <p:spPr>
          <a:xfrm>
            <a:off x="838200" y="1045030"/>
            <a:ext cx="5722257" cy="5812970"/>
          </a:xfrm>
        </p:spPr>
        <p:txBody>
          <a:bodyPr>
            <a:normAutofit/>
          </a:bodyPr>
          <a:lstStyle/>
          <a:p>
            <a:r>
              <a:rPr lang="en-US" sz="3200" b="1" dirty="0" smtClean="0"/>
              <a:t>Sanger Method</a:t>
            </a:r>
          </a:p>
          <a:p>
            <a:r>
              <a:rPr lang="en-US" sz="3200" dirty="0" smtClean="0"/>
              <a:t>The same process that occurred in the A tube occurs in the C, G, and T tube.</a:t>
            </a:r>
          </a:p>
          <a:p>
            <a:r>
              <a:rPr lang="en-US" sz="3200" dirty="0" smtClean="0"/>
              <a:t> The DNA from each tube is run in gel electrophoresis.  The banding pattern allows you to sequence the DNA.</a:t>
            </a:r>
          </a:p>
          <a:p>
            <a:r>
              <a:rPr lang="en-US" sz="3200" dirty="0" smtClean="0"/>
              <a:t>The sequence on the right is</a:t>
            </a:r>
          </a:p>
          <a:p>
            <a:pPr>
              <a:buNone/>
            </a:pPr>
            <a:r>
              <a:rPr lang="en-US" sz="3200" dirty="0" smtClean="0"/>
              <a:t>    ATGCCAGTA.</a:t>
            </a:r>
          </a:p>
          <a:p>
            <a:r>
              <a:rPr lang="en-US" sz="3200" dirty="0" smtClean="0"/>
              <a:t> How do you figure this out?</a:t>
            </a:r>
          </a:p>
          <a:p>
            <a:endParaRPr lang="en-US" dirty="0"/>
          </a:p>
        </p:txBody>
      </p:sp>
      <p:pic>
        <p:nvPicPr>
          <p:cNvPr id="4" name="Picture 2" descr="http://www.execulink.com/%7Eekimmel/sanger1.jpg"/>
          <p:cNvPicPr>
            <a:picLocks noChangeAspect="1" noChangeArrowheads="1"/>
          </p:cNvPicPr>
          <p:nvPr/>
        </p:nvPicPr>
        <p:blipFill>
          <a:blip r:embed="rId2" cstate="print"/>
          <a:srcRect/>
          <a:stretch>
            <a:fillRect/>
          </a:stretch>
        </p:blipFill>
        <p:spPr bwMode="auto">
          <a:xfrm>
            <a:off x="6923314" y="1248229"/>
            <a:ext cx="4817789" cy="5428341"/>
          </a:xfrm>
          <a:prstGeom prst="rect">
            <a:avLst/>
          </a:prstGeom>
          <a:noFill/>
        </p:spPr>
      </p:pic>
    </p:spTree>
    <p:extLst>
      <p:ext uri="{BB962C8B-B14F-4D97-AF65-F5344CB8AC3E}">
        <p14:creationId xmlns:p14="http://schemas.microsoft.com/office/powerpoint/2010/main" val="183680794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07332"/>
          </a:xfrm>
        </p:spPr>
        <p:txBody>
          <a:bodyPr>
            <a:normAutofit fontScale="90000"/>
          </a:bodyPr>
          <a:lstStyle/>
          <a:p>
            <a:r>
              <a:rPr lang="en-US" dirty="0" smtClean="0"/>
              <a:t>DNA Sequencing and The Human Genome Project</a:t>
            </a:r>
            <a:endParaRPr lang="en-US" dirty="0"/>
          </a:p>
        </p:txBody>
      </p:sp>
      <p:sp>
        <p:nvSpPr>
          <p:cNvPr id="3" name="Content Placeholder 2"/>
          <p:cNvSpPr>
            <a:spLocks noGrp="1"/>
          </p:cNvSpPr>
          <p:nvPr>
            <p:ph idx="1"/>
          </p:nvPr>
        </p:nvSpPr>
        <p:spPr>
          <a:xfrm>
            <a:off x="838200" y="1219200"/>
            <a:ext cx="10515600" cy="4957763"/>
          </a:xfrm>
        </p:spPr>
        <p:txBody>
          <a:bodyPr>
            <a:normAutofit lnSpcReduction="10000"/>
          </a:bodyPr>
          <a:lstStyle/>
          <a:p>
            <a:r>
              <a:rPr lang="en-US" sz="3200" b="1" dirty="0" smtClean="0"/>
              <a:t>Sanger method animations</a:t>
            </a:r>
          </a:p>
          <a:p>
            <a:r>
              <a:rPr lang="en-US" sz="3200" dirty="0" smtClean="0">
                <a:hlinkClick r:id="rId2"/>
              </a:rPr>
              <a:t>http://highered.mcgraw-hill.com/sites/0072556781/student_view0/chapter15/animation_quiz_1.html</a:t>
            </a:r>
            <a:endParaRPr lang="en-US" sz="3200" dirty="0" smtClean="0"/>
          </a:p>
          <a:p>
            <a:pPr marL="0" indent="0">
              <a:buNone/>
            </a:pPr>
            <a:endParaRPr lang="en-US" sz="3200" dirty="0" smtClean="0"/>
          </a:p>
          <a:p>
            <a:r>
              <a:rPr lang="en-US" sz="3200" dirty="0" smtClean="0">
                <a:hlinkClick r:id="rId3"/>
              </a:rPr>
              <a:t>Http://www.dnalc.org/resources/animations/sangerseq.html</a:t>
            </a:r>
            <a:endParaRPr lang="en-US" sz="3200" dirty="0" smtClean="0"/>
          </a:p>
          <a:p>
            <a:pPr marL="0" indent="0">
              <a:buNone/>
            </a:pPr>
            <a:endParaRPr lang="en-US" sz="3200" b="1" dirty="0" smtClean="0"/>
          </a:p>
          <a:p>
            <a:pPr marL="0" indent="0">
              <a:buNone/>
            </a:pPr>
            <a:r>
              <a:rPr lang="en-US" sz="3200" b="1" dirty="0" smtClean="0"/>
              <a:t>Sanger method activity</a:t>
            </a:r>
          </a:p>
          <a:p>
            <a:pPr marL="0" indent="0">
              <a:buNone/>
            </a:pPr>
            <a:r>
              <a:rPr lang="en-US" sz="3200" dirty="0" smtClean="0"/>
              <a:t>Complete the DNA sequencing activity as explained in your handout.</a:t>
            </a:r>
          </a:p>
          <a:p>
            <a:pPr marL="0" indent="0">
              <a:buNone/>
            </a:pPr>
            <a:endParaRPr lang="en-US" dirty="0"/>
          </a:p>
        </p:txBody>
      </p:sp>
    </p:spTree>
    <p:extLst>
      <p:ext uri="{BB962C8B-B14F-4D97-AF65-F5344CB8AC3E}">
        <p14:creationId xmlns:p14="http://schemas.microsoft.com/office/powerpoint/2010/main" val="335448260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475202"/>
          </a:xfrm>
        </p:spPr>
        <p:txBody>
          <a:bodyPr>
            <a:normAutofit fontScale="90000"/>
          </a:bodyPr>
          <a:lstStyle/>
          <a:p>
            <a:r>
              <a:rPr lang="en-US" dirty="0" smtClean="0"/>
              <a:t>DNA Sequencing</a:t>
            </a:r>
            <a:endParaRPr lang="en-US" dirty="0"/>
          </a:p>
        </p:txBody>
      </p:sp>
      <p:sp>
        <p:nvSpPr>
          <p:cNvPr id="3" name="Content Placeholder 2"/>
          <p:cNvSpPr>
            <a:spLocks noGrp="1"/>
          </p:cNvSpPr>
          <p:nvPr>
            <p:ph idx="1"/>
          </p:nvPr>
        </p:nvSpPr>
        <p:spPr>
          <a:xfrm>
            <a:off x="609600" y="1143000"/>
            <a:ext cx="6502400" cy="5257800"/>
          </a:xfrm>
        </p:spPr>
        <p:txBody>
          <a:bodyPr>
            <a:normAutofit fontScale="85000" lnSpcReduction="20000"/>
          </a:bodyPr>
          <a:lstStyle/>
          <a:p>
            <a:r>
              <a:rPr lang="en-US" dirty="0" smtClean="0"/>
              <a:t> There are a variety of techniques in use or being explored.</a:t>
            </a:r>
          </a:p>
          <a:p>
            <a:r>
              <a:rPr lang="en-US" b="1" dirty="0" err="1" smtClean="0"/>
              <a:t>Pyrosequencing</a:t>
            </a:r>
            <a:r>
              <a:rPr lang="en-US" dirty="0" smtClean="0"/>
              <a:t> – Uses DNA on a bead to sequence complimentary DNA strands.</a:t>
            </a:r>
          </a:p>
          <a:p>
            <a:pPr>
              <a:buNone/>
            </a:pPr>
            <a:endParaRPr lang="en-US" dirty="0" smtClean="0"/>
          </a:p>
          <a:p>
            <a:r>
              <a:rPr lang="en-US" b="1" dirty="0" smtClean="0"/>
              <a:t> SOLID </a:t>
            </a:r>
            <a:r>
              <a:rPr lang="en-US" dirty="0" smtClean="0"/>
              <a:t>– Supported </a:t>
            </a:r>
            <a:r>
              <a:rPr lang="en-US" dirty="0" err="1" smtClean="0"/>
              <a:t>oligonucleotide</a:t>
            </a:r>
            <a:r>
              <a:rPr lang="en-US" dirty="0" smtClean="0"/>
              <a:t> ligation and detection which generates 6 billion base pairs/reaction.</a:t>
            </a:r>
          </a:p>
          <a:p>
            <a:pPr>
              <a:buNone/>
            </a:pPr>
            <a:endParaRPr lang="en-US" dirty="0" smtClean="0"/>
          </a:p>
          <a:p>
            <a:r>
              <a:rPr lang="en-US" sz="2100" dirty="0" smtClean="0">
                <a:hlinkClick r:id="rId2"/>
              </a:rPr>
              <a:t>http://www.youtube.com/watch?v=nlvyF8bFDwM&amp;feature=related</a:t>
            </a:r>
            <a:endParaRPr lang="en-US" sz="2100" dirty="0" smtClean="0"/>
          </a:p>
          <a:p>
            <a:r>
              <a:rPr lang="en-US" sz="2100" dirty="0">
                <a:hlinkClick r:id="rId3"/>
              </a:rPr>
              <a:t>https://www.youtube.com/watch?v=</a:t>
            </a:r>
            <a:r>
              <a:rPr lang="en-US" sz="2100" dirty="0" smtClean="0">
                <a:hlinkClick r:id="rId3"/>
              </a:rPr>
              <a:t>4XMO5VfLIKs</a:t>
            </a:r>
            <a:endParaRPr lang="en-US" sz="2100" dirty="0" smtClean="0"/>
          </a:p>
          <a:p>
            <a:pPr>
              <a:buNone/>
            </a:pPr>
            <a:endParaRPr lang="en-US" b="1" dirty="0" smtClean="0"/>
          </a:p>
          <a:p>
            <a:r>
              <a:rPr lang="en-US" b="1" dirty="0" smtClean="0"/>
              <a:t>Nanotechnology</a:t>
            </a:r>
            <a:r>
              <a:rPr lang="en-US" dirty="0" smtClean="0"/>
              <a:t> – to sequence DNA without fluorescent tags.</a:t>
            </a:r>
          </a:p>
        </p:txBody>
      </p:sp>
      <p:pic>
        <p:nvPicPr>
          <p:cNvPr id="55298" name="Picture 2" descr="http://www.dddmag.com/sites/dddmag.com/files/legacyimages/Articles/2008_01/dd81gpnp3.jpg"/>
          <p:cNvPicPr>
            <a:picLocks noChangeAspect="1" noChangeArrowheads="1"/>
          </p:cNvPicPr>
          <p:nvPr/>
        </p:nvPicPr>
        <p:blipFill>
          <a:blip r:embed="rId4" cstate="print"/>
          <a:srcRect/>
          <a:stretch>
            <a:fillRect/>
          </a:stretch>
        </p:blipFill>
        <p:spPr bwMode="auto">
          <a:xfrm>
            <a:off x="8128001" y="1371600"/>
            <a:ext cx="3503556" cy="3990976"/>
          </a:xfrm>
          <a:prstGeom prst="rect">
            <a:avLst/>
          </a:prstGeom>
          <a:noFill/>
        </p:spPr>
      </p:pic>
    </p:spTree>
    <p:extLst>
      <p:ext uri="{BB962C8B-B14F-4D97-AF65-F5344CB8AC3E}">
        <p14:creationId xmlns:p14="http://schemas.microsoft.com/office/powerpoint/2010/main" val="229706025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Lesson 2A – What you need to know</a:t>
            </a:r>
            <a:endParaRPr lang="en-US" dirty="0"/>
          </a:p>
        </p:txBody>
      </p:sp>
      <p:sp>
        <p:nvSpPr>
          <p:cNvPr id="3" name="Content Placeholder 2"/>
          <p:cNvSpPr>
            <a:spLocks noGrp="1"/>
          </p:cNvSpPr>
          <p:nvPr>
            <p:ph idx="1"/>
          </p:nvPr>
        </p:nvSpPr>
        <p:spPr/>
        <p:txBody>
          <a:bodyPr/>
          <a:lstStyle/>
          <a:p>
            <a:r>
              <a:rPr lang="en-US" dirty="0" smtClean="0"/>
              <a:t>How many reaction tubes are used?</a:t>
            </a:r>
          </a:p>
          <a:p>
            <a:r>
              <a:rPr lang="en-US" dirty="0" smtClean="0"/>
              <a:t>What is added to each reaction tube?</a:t>
            </a:r>
          </a:p>
          <a:p>
            <a:r>
              <a:rPr lang="en-US" dirty="0" smtClean="0"/>
              <a:t>Describe the Sanger method procedure.</a:t>
            </a:r>
          </a:p>
          <a:p>
            <a:r>
              <a:rPr lang="en-US" dirty="0" smtClean="0"/>
              <a:t>Explain how gel electrophoresis enables the determination of DNA sequence.</a:t>
            </a:r>
          </a:p>
          <a:p>
            <a:endParaRPr lang="en-US" dirty="0"/>
          </a:p>
        </p:txBody>
      </p:sp>
    </p:spTree>
    <p:extLst>
      <p:ext uri="{BB962C8B-B14F-4D97-AF65-F5344CB8AC3E}">
        <p14:creationId xmlns:p14="http://schemas.microsoft.com/office/powerpoint/2010/main" val="289964062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6114" y="365125"/>
            <a:ext cx="11237686" cy="636361"/>
          </a:xfrm>
        </p:spPr>
        <p:txBody>
          <a:bodyPr>
            <a:normAutofit fontScale="90000"/>
          </a:bodyPr>
          <a:lstStyle/>
          <a:p>
            <a:r>
              <a:rPr lang="en-US" dirty="0" smtClean="0"/>
              <a:t>DNA Sequencing and The Human Genome Project</a:t>
            </a:r>
            <a:endParaRPr lang="en-US" dirty="0"/>
          </a:p>
        </p:txBody>
      </p:sp>
      <p:sp>
        <p:nvSpPr>
          <p:cNvPr id="3" name="Content Placeholder 2"/>
          <p:cNvSpPr>
            <a:spLocks noGrp="1"/>
          </p:cNvSpPr>
          <p:nvPr>
            <p:ph idx="1"/>
          </p:nvPr>
        </p:nvSpPr>
        <p:spPr>
          <a:xfrm>
            <a:off x="116114" y="1248229"/>
            <a:ext cx="9202057" cy="4928734"/>
          </a:xfrm>
        </p:spPr>
        <p:txBody>
          <a:bodyPr>
            <a:normAutofit lnSpcReduction="10000"/>
          </a:bodyPr>
          <a:lstStyle/>
          <a:p>
            <a:r>
              <a:rPr lang="en-US" dirty="0" smtClean="0"/>
              <a:t> Lesson 2B – </a:t>
            </a:r>
            <a:r>
              <a:rPr lang="en-US" b="1" dirty="0" smtClean="0"/>
              <a:t>Human Genome Project</a:t>
            </a:r>
          </a:p>
          <a:p>
            <a:r>
              <a:rPr lang="en-US" dirty="0"/>
              <a:t> </a:t>
            </a:r>
            <a:r>
              <a:rPr lang="en-US" dirty="0" smtClean="0"/>
              <a:t>In January 1989,  a group of biologists, ethicists, industry scientists, engineers, and computer scientists met and announced the Human Genome Project.</a:t>
            </a:r>
          </a:p>
          <a:p>
            <a:r>
              <a:rPr lang="en-US" dirty="0" smtClean="0"/>
              <a:t>The Human Genome Project was a 13 year research effort (1990-2013)   staffed by scientists from all over the world from both the private and public sectors.</a:t>
            </a:r>
          </a:p>
          <a:p>
            <a:r>
              <a:rPr lang="en-US" dirty="0"/>
              <a:t> </a:t>
            </a:r>
            <a:r>
              <a:rPr lang="en-US" dirty="0" smtClean="0"/>
              <a:t> There was stiff competition between the public and private sector scientists to sequence the human genome.</a:t>
            </a:r>
          </a:p>
          <a:p>
            <a:r>
              <a:rPr lang="en-US" dirty="0"/>
              <a:t> </a:t>
            </a:r>
            <a:r>
              <a:rPr lang="en-US" dirty="0" smtClean="0"/>
              <a:t> In 2001, the leaders of both groups announced the first version of the human genome and published their research simultaneously.</a:t>
            </a:r>
            <a:endParaRPr lang="en-US" dirty="0"/>
          </a:p>
        </p:txBody>
      </p:sp>
      <p:pic>
        <p:nvPicPr>
          <p:cNvPr id="2050" name="Picture 2" descr="https://bioethics.georgetown.edu/wordpress/wp-content/uploads/2014/03/HumanGenomeProjDOElogo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18170" y="1930400"/>
            <a:ext cx="2583543" cy="28012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119772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78040"/>
            <a:ext cx="5402943" cy="708931"/>
          </a:xfrm>
        </p:spPr>
        <p:txBody>
          <a:bodyPr>
            <a:normAutofit fontScale="90000"/>
          </a:bodyPr>
          <a:lstStyle/>
          <a:p>
            <a:r>
              <a:rPr lang="en-US" dirty="0" smtClean="0"/>
              <a:t>DNA Sequencing and The Human Genome Project</a:t>
            </a:r>
            <a:endParaRPr lang="en-US" dirty="0"/>
          </a:p>
        </p:txBody>
      </p:sp>
      <p:sp>
        <p:nvSpPr>
          <p:cNvPr id="3" name="Content Placeholder 2"/>
          <p:cNvSpPr>
            <a:spLocks noGrp="1"/>
          </p:cNvSpPr>
          <p:nvPr>
            <p:ph idx="1"/>
          </p:nvPr>
        </p:nvSpPr>
        <p:spPr>
          <a:xfrm>
            <a:off x="0" y="1199213"/>
            <a:ext cx="12605121" cy="6280879"/>
          </a:xfrm>
        </p:spPr>
        <p:txBody>
          <a:bodyPr>
            <a:normAutofit/>
          </a:bodyPr>
          <a:lstStyle/>
          <a:p>
            <a:r>
              <a:rPr lang="en-US" dirty="0" smtClean="0"/>
              <a:t> </a:t>
            </a:r>
            <a:r>
              <a:rPr lang="en-US" b="1" dirty="0" smtClean="0"/>
              <a:t>The purpose of the Human Genome Project was:</a:t>
            </a:r>
          </a:p>
          <a:p>
            <a:pPr marL="514350" indent="-514350">
              <a:buAutoNum type="arabicPeriod"/>
            </a:pPr>
            <a:r>
              <a:rPr lang="en-US" sz="3200" dirty="0" smtClean="0"/>
              <a:t> </a:t>
            </a:r>
            <a:r>
              <a:rPr lang="en-US" sz="3200" dirty="0"/>
              <a:t>Sequence the entire human genome</a:t>
            </a:r>
          </a:p>
          <a:p>
            <a:pPr marL="514350" indent="-514350">
              <a:buAutoNum type="arabicPeriod"/>
            </a:pPr>
            <a:r>
              <a:rPr lang="en-US" sz="3200" dirty="0"/>
              <a:t> Analyze genetic variations among humans.</a:t>
            </a:r>
          </a:p>
          <a:p>
            <a:pPr marL="514350" indent="-514350">
              <a:buAutoNum type="arabicPeriod"/>
            </a:pPr>
            <a:r>
              <a:rPr lang="en-US" sz="3200" dirty="0"/>
              <a:t>Map and sequence the genomes of model organisms ,including bacteria, yeast, roundworms, fruit flies, mice, and others.</a:t>
            </a:r>
          </a:p>
          <a:p>
            <a:pPr marL="514350" indent="-514350">
              <a:buAutoNum type="arabicPeriod"/>
            </a:pPr>
            <a:r>
              <a:rPr lang="en-US" sz="3200" dirty="0"/>
              <a:t>Develop new laboratory technologies such as automated sequencers and computer databases.</a:t>
            </a:r>
          </a:p>
          <a:p>
            <a:pPr marL="514350" indent="-514350">
              <a:buAutoNum type="arabicPeriod"/>
            </a:pPr>
            <a:r>
              <a:rPr lang="en-US" sz="3200" dirty="0"/>
              <a:t>Disseminate genome information among scientists and the general public.</a:t>
            </a:r>
          </a:p>
          <a:p>
            <a:pPr marL="514350" indent="-514350">
              <a:buAutoNum type="arabicPeriod"/>
            </a:pPr>
            <a:r>
              <a:rPr lang="en-US" sz="3200" dirty="0"/>
              <a:t>Consider the ethical, legal, and social issues that accompany the HGP and genetic research</a:t>
            </a:r>
            <a:r>
              <a:rPr lang="en-US" sz="3200" dirty="0" smtClean="0"/>
              <a:t>.</a:t>
            </a:r>
            <a:endParaRPr lang="en-US" dirty="0" smtClean="0"/>
          </a:p>
          <a:p>
            <a:pPr marL="0" indent="0">
              <a:buNone/>
            </a:pPr>
            <a:endParaRPr lang="en-US" dirty="0"/>
          </a:p>
        </p:txBody>
      </p:sp>
      <p:pic>
        <p:nvPicPr>
          <p:cNvPr id="1026" name="Picture 2" descr="http://nsnbc.me/wp-content/uploads/2013/10/genome-projec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5141" y="214767"/>
            <a:ext cx="4426859" cy="2676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096291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36361"/>
          </a:xfrm>
        </p:spPr>
        <p:txBody>
          <a:bodyPr>
            <a:normAutofit fontScale="90000"/>
          </a:bodyPr>
          <a:lstStyle/>
          <a:p>
            <a:r>
              <a:rPr lang="en-US" dirty="0" smtClean="0"/>
              <a:t>DNA Sequencing and The Human Genome Project</a:t>
            </a:r>
            <a:endParaRPr lang="en-US" dirty="0"/>
          </a:p>
        </p:txBody>
      </p:sp>
      <p:sp>
        <p:nvSpPr>
          <p:cNvPr id="3" name="Content Placeholder 2"/>
          <p:cNvSpPr>
            <a:spLocks noGrp="1"/>
          </p:cNvSpPr>
          <p:nvPr>
            <p:ph idx="1"/>
          </p:nvPr>
        </p:nvSpPr>
        <p:spPr>
          <a:xfrm>
            <a:off x="838200" y="1001486"/>
            <a:ext cx="10515600" cy="5747657"/>
          </a:xfrm>
        </p:spPr>
        <p:txBody>
          <a:bodyPr>
            <a:normAutofit lnSpcReduction="10000"/>
          </a:bodyPr>
          <a:lstStyle/>
          <a:p>
            <a:r>
              <a:rPr lang="en-US" dirty="0" smtClean="0"/>
              <a:t> When the Human Genome Project started off, results were slow to come.</a:t>
            </a:r>
          </a:p>
          <a:p>
            <a:r>
              <a:rPr lang="en-US" dirty="0"/>
              <a:t> </a:t>
            </a:r>
            <a:r>
              <a:rPr lang="en-US" dirty="0" smtClean="0"/>
              <a:t>DNA sequencing was done manually by a combination of the </a:t>
            </a:r>
            <a:r>
              <a:rPr lang="en-US" b="1" dirty="0" smtClean="0"/>
              <a:t>Sanger method </a:t>
            </a:r>
            <a:r>
              <a:rPr lang="en-US" dirty="0" smtClean="0"/>
              <a:t>and the </a:t>
            </a:r>
            <a:r>
              <a:rPr lang="en-US" b="1" dirty="0" smtClean="0"/>
              <a:t>shotgun cloning method</a:t>
            </a:r>
            <a:r>
              <a:rPr lang="en-US" dirty="0" smtClean="0"/>
              <a:t>.</a:t>
            </a:r>
          </a:p>
          <a:p>
            <a:r>
              <a:rPr lang="en-US" dirty="0"/>
              <a:t> </a:t>
            </a:r>
            <a:r>
              <a:rPr lang="en-US" dirty="0" smtClean="0"/>
              <a:t>In the shotgun method, very large pieces of DNA are cut into smaller overlapping fragments by restriction enzymes.</a:t>
            </a:r>
          </a:p>
          <a:p>
            <a:r>
              <a:rPr lang="en-US" dirty="0"/>
              <a:t> </a:t>
            </a:r>
            <a:r>
              <a:rPr lang="en-US" dirty="0" smtClean="0"/>
              <a:t>The overlapping fragments are called contiguous sequences (</a:t>
            </a:r>
            <a:r>
              <a:rPr lang="en-US" b="1" dirty="0" err="1" smtClean="0"/>
              <a:t>contigs</a:t>
            </a:r>
            <a:r>
              <a:rPr lang="en-US" b="1" dirty="0" smtClean="0"/>
              <a:t>).</a:t>
            </a:r>
          </a:p>
          <a:p>
            <a:r>
              <a:rPr lang="en-US" b="1" dirty="0"/>
              <a:t> </a:t>
            </a:r>
            <a:r>
              <a:rPr lang="en-US" b="1" dirty="0" smtClean="0"/>
              <a:t> </a:t>
            </a:r>
            <a:r>
              <a:rPr lang="en-US" dirty="0" smtClean="0"/>
              <a:t>DNA fragments were inserted into bacterial plasmids and replicated along with the bacteria.</a:t>
            </a:r>
          </a:p>
          <a:p>
            <a:r>
              <a:rPr lang="en-US" dirty="0"/>
              <a:t> </a:t>
            </a:r>
            <a:r>
              <a:rPr lang="en-US" dirty="0" smtClean="0"/>
              <a:t> Scientists then used the Sanger method to sequence each fragment.</a:t>
            </a:r>
          </a:p>
          <a:p>
            <a:r>
              <a:rPr lang="en-US" dirty="0"/>
              <a:t> U</a:t>
            </a:r>
            <a:r>
              <a:rPr lang="en-US" dirty="0" smtClean="0"/>
              <a:t>sing computer analysis, the fragments were reassembled into the entire genome sequence.</a:t>
            </a:r>
            <a:endParaRPr lang="en-US" dirty="0"/>
          </a:p>
        </p:txBody>
      </p:sp>
    </p:spTree>
    <p:extLst>
      <p:ext uri="{BB962C8B-B14F-4D97-AF65-F5344CB8AC3E}">
        <p14:creationId xmlns:p14="http://schemas.microsoft.com/office/powerpoint/2010/main" val="28439831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1A - Introduction</a:t>
            </a:r>
            <a:endParaRPr lang="en-US" dirty="0"/>
          </a:p>
        </p:txBody>
      </p:sp>
      <p:sp>
        <p:nvSpPr>
          <p:cNvPr id="3" name="Content Placeholder 2"/>
          <p:cNvSpPr>
            <a:spLocks noGrp="1"/>
          </p:cNvSpPr>
          <p:nvPr>
            <p:ph idx="1"/>
          </p:nvPr>
        </p:nvSpPr>
        <p:spPr>
          <a:xfrm>
            <a:off x="838200" y="1445796"/>
            <a:ext cx="7405468" cy="5412203"/>
          </a:xfrm>
        </p:spPr>
        <p:txBody>
          <a:bodyPr>
            <a:normAutofit lnSpcReduction="10000"/>
          </a:bodyPr>
          <a:lstStyle/>
          <a:p>
            <a:pPr lvl="0"/>
            <a:r>
              <a:rPr lang="en-US" sz="3200" b="1" dirty="0" smtClean="0"/>
              <a:t>Computer </a:t>
            </a:r>
            <a:r>
              <a:rPr lang="en-US" sz="3200" b="1" dirty="0" err="1" smtClean="0"/>
              <a:t>Webquest</a:t>
            </a:r>
            <a:r>
              <a:rPr lang="en-US" sz="3200" b="1" dirty="0" smtClean="0"/>
              <a:t>:  Neanderthal Genome </a:t>
            </a:r>
            <a:endParaRPr lang="en-US" sz="3200" dirty="0" smtClean="0"/>
          </a:p>
          <a:p>
            <a:pPr lvl="0"/>
            <a:r>
              <a:rPr lang="en-US" sz="3200" dirty="0" smtClean="0"/>
              <a:t> Research the Smithsonian Genetics website.</a:t>
            </a:r>
          </a:p>
          <a:p>
            <a:pPr lvl="0"/>
            <a:r>
              <a:rPr lang="en-US" sz="3200" dirty="0" smtClean="0">
                <a:hlinkClick r:id="rId2"/>
              </a:rPr>
              <a:t>http://humanorigins.si.edu/evidence/genetics/ancient-dna-and-neanderthals</a:t>
            </a:r>
            <a:endParaRPr lang="en-US" sz="3200" dirty="0" smtClean="0"/>
          </a:p>
          <a:p>
            <a:pPr lvl="0"/>
            <a:r>
              <a:rPr lang="en-US" sz="3200" dirty="0" smtClean="0"/>
              <a:t>Respond to questions</a:t>
            </a:r>
          </a:p>
          <a:p>
            <a:pPr lvl="0"/>
            <a:r>
              <a:rPr lang="en-US" sz="3200" dirty="0" smtClean="0"/>
              <a:t>Whole class discussion about DNA sequences used and types of biotechnology procedures used in DNA identification</a:t>
            </a:r>
            <a:r>
              <a:rPr lang="en-US" dirty="0" smtClean="0"/>
              <a:t>.</a:t>
            </a:r>
          </a:p>
          <a:p>
            <a:endParaRPr lang="en-US" dirty="0"/>
          </a:p>
        </p:txBody>
      </p:sp>
      <p:pic>
        <p:nvPicPr>
          <p:cNvPr id="4" name="Picture 2" descr="http://cdn.physorg.com/newman/gfx/news/hires/1-neanderthal.jpg"/>
          <p:cNvPicPr>
            <a:picLocks noChangeAspect="1" noChangeArrowheads="1"/>
          </p:cNvPicPr>
          <p:nvPr/>
        </p:nvPicPr>
        <p:blipFill>
          <a:blip r:embed="rId3" cstate="print"/>
          <a:srcRect/>
          <a:stretch>
            <a:fillRect/>
          </a:stretch>
        </p:blipFill>
        <p:spPr bwMode="auto">
          <a:xfrm>
            <a:off x="7582486" y="282485"/>
            <a:ext cx="4153486" cy="2771537"/>
          </a:xfrm>
          <a:prstGeom prst="rect">
            <a:avLst/>
          </a:prstGeom>
          <a:noFill/>
        </p:spPr>
      </p:pic>
    </p:spTree>
    <p:extLst>
      <p:ext uri="{BB962C8B-B14F-4D97-AF65-F5344CB8AC3E}">
        <p14:creationId xmlns:p14="http://schemas.microsoft.com/office/powerpoint/2010/main" val="156488395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81504"/>
          </a:xfrm>
        </p:spPr>
        <p:txBody>
          <a:bodyPr>
            <a:normAutofit fontScale="90000"/>
          </a:bodyPr>
          <a:lstStyle/>
          <a:p>
            <a:r>
              <a:rPr lang="en-US" dirty="0" smtClean="0"/>
              <a:t>DNA Sequencing and The Human Genome Project</a:t>
            </a:r>
            <a:endParaRPr lang="en-US" dirty="0"/>
          </a:p>
        </p:txBody>
      </p:sp>
      <p:pic>
        <p:nvPicPr>
          <p:cNvPr id="4" name="Picture 2"/>
          <p:cNvPicPr>
            <a:picLocks noGrp="1" noChangeAspect="1" noChangeArrowheads="1"/>
          </p:cNvPicPr>
          <p:nvPr>
            <p:ph idx="1"/>
          </p:nvPr>
        </p:nvPicPr>
        <p:blipFill>
          <a:blip r:embed="rId2" cstate="print"/>
          <a:srcRect/>
          <a:stretch>
            <a:fillRect/>
          </a:stretch>
        </p:blipFill>
        <p:spPr bwMode="auto">
          <a:xfrm>
            <a:off x="838200" y="1146630"/>
            <a:ext cx="10628086" cy="5527641"/>
          </a:xfrm>
          <a:prstGeom prst="rect">
            <a:avLst/>
          </a:prstGeom>
          <a:noFill/>
          <a:ln w="9525">
            <a:noFill/>
            <a:miter lim="800000"/>
            <a:headEnd/>
            <a:tailEnd/>
          </a:ln>
        </p:spPr>
      </p:pic>
    </p:spTree>
    <p:extLst>
      <p:ext uri="{BB962C8B-B14F-4D97-AF65-F5344CB8AC3E}">
        <p14:creationId xmlns:p14="http://schemas.microsoft.com/office/powerpoint/2010/main" val="97170513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9657" y="365126"/>
            <a:ext cx="11194143" cy="694418"/>
          </a:xfrm>
        </p:spPr>
        <p:txBody>
          <a:bodyPr>
            <a:normAutofit fontScale="90000"/>
          </a:bodyPr>
          <a:lstStyle/>
          <a:p>
            <a:r>
              <a:rPr lang="en-US" dirty="0" smtClean="0"/>
              <a:t>DNA Sequencing and The Human Genome Project</a:t>
            </a:r>
            <a:endParaRPr lang="en-US" dirty="0"/>
          </a:p>
        </p:txBody>
      </p:sp>
      <p:sp>
        <p:nvSpPr>
          <p:cNvPr id="3" name="Content Placeholder 2"/>
          <p:cNvSpPr>
            <a:spLocks noGrp="1"/>
          </p:cNvSpPr>
          <p:nvPr>
            <p:ph idx="1"/>
          </p:nvPr>
        </p:nvSpPr>
        <p:spPr>
          <a:xfrm>
            <a:off x="159657" y="1059544"/>
            <a:ext cx="11194143" cy="5798456"/>
          </a:xfrm>
        </p:spPr>
        <p:txBody>
          <a:bodyPr/>
          <a:lstStyle/>
          <a:p>
            <a:r>
              <a:rPr lang="en-US" dirty="0" smtClean="0"/>
              <a:t> In 1988, Celera Genomics focused on the development of automated DNA sequencing technologies.</a:t>
            </a:r>
          </a:p>
          <a:p>
            <a:r>
              <a:rPr lang="en-US" dirty="0"/>
              <a:t> </a:t>
            </a:r>
            <a:r>
              <a:rPr lang="en-US" dirty="0" smtClean="0"/>
              <a:t> Celera announced, with this new technology, they could sequence the entire genome by 2001 for $200 million.</a:t>
            </a:r>
          </a:p>
          <a:p>
            <a:r>
              <a:rPr lang="en-US" dirty="0"/>
              <a:t> </a:t>
            </a:r>
            <a:r>
              <a:rPr lang="en-US" dirty="0" smtClean="0"/>
              <a:t>A competition between the private and public sectors began and this had an positive impact on the work to be done.</a:t>
            </a:r>
          </a:p>
          <a:p>
            <a:r>
              <a:rPr lang="en-US" dirty="0"/>
              <a:t> </a:t>
            </a:r>
            <a:r>
              <a:rPr lang="en-US" dirty="0" smtClean="0"/>
              <a:t>In time, the entire genome project, adopted Celera’s automated DNA sequencing equipment.</a:t>
            </a:r>
          </a:p>
          <a:p>
            <a:r>
              <a:rPr lang="en-US" dirty="0"/>
              <a:t> </a:t>
            </a:r>
            <a:r>
              <a:rPr lang="en-US" dirty="0" smtClean="0"/>
              <a:t>Celera’s original sequencing machines could sequence about 500 nucleotides in a single reaction; a vast improvement over the 200 nucleotides sequenced by the manual Sanger method.</a:t>
            </a:r>
          </a:p>
          <a:p>
            <a:r>
              <a:rPr lang="en-US" dirty="0"/>
              <a:t> </a:t>
            </a:r>
            <a:r>
              <a:rPr lang="en-US" dirty="0" smtClean="0"/>
              <a:t>Today’s automated DNA sequencing technologies can sequence about 1 billion nucleotides in a single reaction.</a:t>
            </a:r>
          </a:p>
          <a:p>
            <a:endParaRPr lang="en-US" dirty="0"/>
          </a:p>
        </p:txBody>
      </p:sp>
    </p:spTree>
    <p:extLst>
      <p:ext uri="{BB962C8B-B14F-4D97-AF65-F5344CB8AC3E}">
        <p14:creationId xmlns:p14="http://schemas.microsoft.com/office/powerpoint/2010/main" val="372063430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79904"/>
          </a:xfrm>
        </p:spPr>
        <p:txBody>
          <a:bodyPr>
            <a:normAutofit fontScale="90000"/>
          </a:bodyPr>
          <a:lstStyle/>
          <a:p>
            <a:r>
              <a:rPr lang="en-US" dirty="0" smtClean="0"/>
              <a:t>DNA Sequencing and The Human Genome Project</a:t>
            </a:r>
            <a:endParaRPr lang="en-US" dirty="0"/>
          </a:p>
        </p:txBody>
      </p:sp>
      <p:sp>
        <p:nvSpPr>
          <p:cNvPr id="3" name="Content Placeholder 2"/>
          <p:cNvSpPr>
            <a:spLocks noGrp="1"/>
          </p:cNvSpPr>
          <p:nvPr>
            <p:ph idx="1"/>
          </p:nvPr>
        </p:nvSpPr>
        <p:spPr>
          <a:xfrm>
            <a:off x="838200" y="1045030"/>
            <a:ext cx="7507514" cy="5812970"/>
          </a:xfrm>
        </p:spPr>
        <p:txBody>
          <a:bodyPr>
            <a:normAutofit lnSpcReduction="10000"/>
          </a:bodyPr>
          <a:lstStyle/>
          <a:p>
            <a:r>
              <a:rPr lang="en-US" b="1" dirty="0"/>
              <a:t>What did we learn from the Human Genome?</a:t>
            </a:r>
          </a:p>
          <a:p>
            <a:r>
              <a:rPr lang="en-US" dirty="0"/>
              <a:t> The human genome consist of about 3.1 billion base pairs.</a:t>
            </a:r>
          </a:p>
          <a:p>
            <a:r>
              <a:rPr lang="en-US" dirty="0"/>
              <a:t>The genome is 99.9% the same among all humans.</a:t>
            </a:r>
          </a:p>
          <a:p>
            <a:r>
              <a:rPr lang="en-US" dirty="0"/>
              <a:t>Single nucleotide polymorphisms (SNPs) account for the genomic diversity among </a:t>
            </a:r>
            <a:r>
              <a:rPr lang="en-US" dirty="0" smtClean="0"/>
              <a:t>humans and serve as markers to identify disease.</a:t>
            </a:r>
            <a:endParaRPr lang="en-US" dirty="0"/>
          </a:p>
          <a:p>
            <a:r>
              <a:rPr lang="en-US" dirty="0"/>
              <a:t>Less that 2% of the total genome codes for protein.</a:t>
            </a:r>
          </a:p>
          <a:p>
            <a:r>
              <a:rPr lang="en-US" dirty="0" smtClean="0"/>
              <a:t>98% of the total genome is composed </a:t>
            </a:r>
            <a:r>
              <a:rPr lang="en-US" dirty="0"/>
              <a:t>non-protein </a:t>
            </a:r>
            <a:r>
              <a:rPr lang="en-US" dirty="0" smtClean="0"/>
              <a:t>coding DNA </a:t>
            </a:r>
            <a:r>
              <a:rPr lang="en-US" dirty="0"/>
              <a:t>with 50% of it being repetitive DNA </a:t>
            </a:r>
            <a:r>
              <a:rPr lang="en-US" dirty="0" smtClean="0"/>
              <a:t>sequences and the other 50% of transposons.</a:t>
            </a:r>
            <a:endParaRPr lang="en-US" dirty="0"/>
          </a:p>
          <a:p>
            <a:endParaRPr lang="en-US" dirty="0"/>
          </a:p>
        </p:txBody>
      </p:sp>
      <p:pic>
        <p:nvPicPr>
          <p:cNvPr id="4" name="Picture 2" descr="http://www.nature.com/news/2008/081102/images/news.2008.1199.jpg"/>
          <p:cNvPicPr>
            <a:picLocks noChangeAspect="1" noChangeArrowheads="1"/>
          </p:cNvPicPr>
          <p:nvPr/>
        </p:nvPicPr>
        <p:blipFill>
          <a:blip r:embed="rId2" cstate="print"/>
          <a:srcRect/>
          <a:stretch>
            <a:fillRect/>
          </a:stretch>
        </p:blipFill>
        <p:spPr bwMode="auto">
          <a:xfrm>
            <a:off x="8497207" y="1262743"/>
            <a:ext cx="3419022" cy="4223657"/>
          </a:xfrm>
          <a:prstGeom prst="rect">
            <a:avLst/>
          </a:prstGeom>
          <a:noFill/>
        </p:spPr>
      </p:pic>
    </p:spTree>
    <p:extLst>
      <p:ext uri="{BB962C8B-B14F-4D97-AF65-F5344CB8AC3E}">
        <p14:creationId xmlns:p14="http://schemas.microsoft.com/office/powerpoint/2010/main" val="216058003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21846"/>
          </a:xfrm>
        </p:spPr>
        <p:txBody>
          <a:bodyPr>
            <a:normAutofit fontScale="90000"/>
          </a:bodyPr>
          <a:lstStyle/>
          <a:p>
            <a:r>
              <a:rPr lang="en-US" dirty="0" smtClean="0"/>
              <a:t>DNA Sequencing and The Human Genome Project</a:t>
            </a:r>
            <a:endParaRPr lang="en-US" dirty="0"/>
          </a:p>
        </p:txBody>
      </p:sp>
      <p:sp>
        <p:nvSpPr>
          <p:cNvPr id="3" name="Content Placeholder 2"/>
          <p:cNvSpPr>
            <a:spLocks noGrp="1"/>
          </p:cNvSpPr>
          <p:nvPr>
            <p:ph idx="1"/>
          </p:nvPr>
        </p:nvSpPr>
        <p:spPr>
          <a:xfrm>
            <a:off x="838200" y="1219200"/>
            <a:ext cx="7754257" cy="5638800"/>
          </a:xfrm>
        </p:spPr>
        <p:txBody>
          <a:bodyPr>
            <a:normAutofit fontScale="92500" lnSpcReduction="20000"/>
          </a:bodyPr>
          <a:lstStyle/>
          <a:p>
            <a:r>
              <a:rPr lang="en-US" sz="3000" b="1" dirty="0"/>
              <a:t>What did we learn from the Human Genome?</a:t>
            </a:r>
          </a:p>
          <a:p>
            <a:r>
              <a:rPr lang="en-US" sz="3000" dirty="0"/>
              <a:t>  The genome has approximately 20,000 coding genes.</a:t>
            </a:r>
          </a:p>
          <a:p>
            <a:r>
              <a:rPr lang="en-US" sz="3000" dirty="0"/>
              <a:t>Many genes make more than one protein; 20,000 genes make 100,000 proteins.</a:t>
            </a:r>
          </a:p>
          <a:p>
            <a:r>
              <a:rPr lang="en-US" sz="3000" dirty="0"/>
              <a:t>Functions of one half of all human genes is unknown.</a:t>
            </a:r>
          </a:p>
          <a:p>
            <a:r>
              <a:rPr lang="en-US" sz="3000" dirty="0"/>
              <a:t>Chromosome 1 has</a:t>
            </a:r>
            <a:r>
              <a:rPr lang="en-US" sz="3000" b="1" dirty="0"/>
              <a:t> </a:t>
            </a:r>
            <a:r>
              <a:rPr lang="en-US" sz="3000" dirty="0"/>
              <a:t>the highest number of .  The Y chromosome has the least.</a:t>
            </a:r>
          </a:p>
          <a:p>
            <a:r>
              <a:rPr lang="en-US" sz="3000" dirty="0"/>
              <a:t>Many of the genes in the human chromosome show a high degree of similarity to genes in other organisms.</a:t>
            </a:r>
          </a:p>
          <a:p>
            <a:r>
              <a:rPr lang="en-US" sz="3000" dirty="0"/>
              <a:t>Thousands of human diseases have been identified and mapped to their chromosomal locations.</a:t>
            </a:r>
          </a:p>
          <a:p>
            <a:endParaRPr lang="en-US" dirty="0"/>
          </a:p>
        </p:txBody>
      </p:sp>
      <p:pic>
        <p:nvPicPr>
          <p:cNvPr id="4" name="Picture 2" descr="http://www.scientificamerican.com/media/inline/BA1FA211-D1E8-D704-796509F20DE29FAE_1.jpg"/>
          <p:cNvPicPr>
            <a:picLocks noChangeAspect="1" noChangeArrowheads="1"/>
          </p:cNvPicPr>
          <p:nvPr/>
        </p:nvPicPr>
        <p:blipFill>
          <a:blip r:embed="rId2" cstate="print"/>
          <a:srcRect/>
          <a:stretch>
            <a:fillRect/>
          </a:stretch>
        </p:blipFill>
        <p:spPr bwMode="auto">
          <a:xfrm>
            <a:off x="8592457" y="1538515"/>
            <a:ext cx="3276600" cy="4016830"/>
          </a:xfrm>
          <a:prstGeom prst="rect">
            <a:avLst/>
          </a:prstGeom>
          <a:noFill/>
        </p:spPr>
      </p:pic>
    </p:spTree>
    <p:extLst>
      <p:ext uri="{BB962C8B-B14F-4D97-AF65-F5344CB8AC3E}">
        <p14:creationId xmlns:p14="http://schemas.microsoft.com/office/powerpoint/2010/main" val="2803333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Video – Cracking the Code of Life</a:t>
            </a:r>
            <a:endParaRPr lang="en-US" dirty="0"/>
          </a:p>
        </p:txBody>
      </p:sp>
      <p:sp>
        <p:nvSpPr>
          <p:cNvPr id="3" name="Content Placeholder 2"/>
          <p:cNvSpPr>
            <a:spLocks noGrp="1"/>
          </p:cNvSpPr>
          <p:nvPr>
            <p:ph idx="1"/>
          </p:nvPr>
        </p:nvSpPr>
        <p:spPr/>
        <p:txBody>
          <a:bodyPr/>
          <a:lstStyle/>
          <a:p>
            <a:r>
              <a:rPr lang="en-US" dirty="0">
                <a:hlinkClick r:id="rId2"/>
              </a:rPr>
              <a:t>http://video.pbs.org/video/1841308959</a:t>
            </a:r>
            <a:r>
              <a:rPr lang="en-US" dirty="0" smtClean="0">
                <a:hlinkClick r:id="rId2"/>
              </a:rPr>
              <a:t>/</a:t>
            </a:r>
            <a:endParaRPr lang="en-US" dirty="0" smtClean="0"/>
          </a:p>
          <a:p>
            <a:r>
              <a:rPr lang="en-US" dirty="0"/>
              <a:t> </a:t>
            </a:r>
            <a:r>
              <a:rPr lang="en-US" dirty="0" smtClean="0"/>
              <a:t>NOVA – Cracking the Code of Life 153 minutes</a:t>
            </a:r>
            <a:endParaRPr lang="en-US" dirty="0"/>
          </a:p>
        </p:txBody>
      </p:sp>
      <p:pic>
        <p:nvPicPr>
          <p:cNvPr id="2050" name="Picture 2" descr="http://www.pbs.org/wgbh/nova/assets/img/posters/cracking-the-code-of-life-v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8308" y="3061590"/>
            <a:ext cx="6490741" cy="36545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628885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2B – What you need to know</a:t>
            </a:r>
            <a:endParaRPr lang="en-US" dirty="0"/>
          </a:p>
        </p:txBody>
      </p:sp>
      <p:sp>
        <p:nvSpPr>
          <p:cNvPr id="3" name="Content Placeholder 2"/>
          <p:cNvSpPr>
            <a:spLocks noGrp="1"/>
          </p:cNvSpPr>
          <p:nvPr>
            <p:ph idx="1"/>
          </p:nvPr>
        </p:nvSpPr>
        <p:spPr/>
        <p:txBody>
          <a:bodyPr/>
          <a:lstStyle/>
          <a:p>
            <a:r>
              <a:rPr lang="en-US" dirty="0" smtClean="0"/>
              <a:t> List the purposes of the Human Genome Project.</a:t>
            </a:r>
          </a:p>
          <a:p>
            <a:r>
              <a:rPr lang="en-US" dirty="0"/>
              <a:t> </a:t>
            </a:r>
            <a:r>
              <a:rPr lang="en-US" dirty="0" smtClean="0"/>
              <a:t>Describe how DNA was sequenced at the beginning of the genome project.</a:t>
            </a:r>
          </a:p>
          <a:p>
            <a:r>
              <a:rPr lang="en-US" dirty="0"/>
              <a:t> </a:t>
            </a:r>
            <a:r>
              <a:rPr lang="en-US" dirty="0" smtClean="0"/>
              <a:t>How did Celera change DNA sequencing.</a:t>
            </a:r>
          </a:p>
          <a:p>
            <a:r>
              <a:rPr lang="en-US" dirty="0"/>
              <a:t> </a:t>
            </a:r>
            <a:r>
              <a:rPr lang="en-US" dirty="0" smtClean="0"/>
              <a:t>What did we learn from the Human Genome Project?</a:t>
            </a:r>
            <a:endParaRPr lang="en-US" dirty="0"/>
          </a:p>
        </p:txBody>
      </p:sp>
    </p:spTree>
    <p:extLst>
      <p:ext uri="{BB962C8B-B14F-4D97-AF65-F5344CB8AC3E}">
        <p14:creationId xmlns:p14="http://schemas.microsoft.com/office/powerpoint/2010/main" val="1772608385"/>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3 Bioinformatics</a:t>
            </a:r>
            <a:endParaRPr lang="en-US" dirty="0"/>
          </a:p>
        </p:txBody>
      </p:sp>
      <p:sp>
        <p:nvSpPr>
          <p:cNvPr id="3" name="Content Placeholder 2"/>
          <p:cNvSpPr>
            <a:spLocks noGrp="1"/>
          </p:cNvSpPr>
          <p:nvPr>
            <p:ph idx="1"/>
          </p:nvPr>
        </p:nvSpPr>
        <p:spPr/>
        <p:txBody>
          <a:bodyPr/>
          <a:lstStyle/>
          <a:p>
            <a:r>
              <a:rPr lang="en-US" dirty="0" smtClean="0"/>
              <a:t> 3A – Lecture: Overview of Bioinformatics</a:t>
            </a:r>
          </a:p>
          <a:p>
            <a:pPr marL="0" indent="0">
              <a:buNone/>
            </a:pPr>
            <a:r>
              <a:rPr lang="en-US" dirty="0"/>
              <a:t> </a:t>
            </a:r>
            <a:r>
              <a:rPr lang="en-US" dirty="0" smtClean="0"/>
              <a:t>            Activity:  Bioinformatics Exercise 1</a:t>
            </a:r>
          </a:p>
          <a:p>
            <a:r>
              <a:rPr lang="en-US" dirty="0"/>
              <a:t> </a:t>
            </a:r>
            <a:r>
              <a:rPr lang="en-US" dirty="0" smtClean="0"/>
              <a:t>3B-  Lecture :  Gene Databases</a:t>
            </a:r>
          </a:p>
          <a:p>
            <a:pPr marL="0" indent="0">
              <a:buNone/>
            </a:pPr>
            <a:r>
              <a:rPr lang="en-US" dirty="0" smtClean="0"/>
              <a:t>            Activity:  Bioinformatics Exercises 2-9</a:t>
            </a:r>
          </a:p>
          <a:p>
            <a:pPr marL="0" indent="0">
              <a:buNone/>
            </a:pPr>
            <a:r>
              <a:rPr lang="en-US" dirty="0" smtClean="0"/>
              <a:t>            Activity:  Using GEO database to research disease.</a:t>
            </a:r>
          </a:p>
          <a:p>
            <a:r>
              <a:rPr lang="en-US" dirty="0"/>
              <a:t> </a:t>
            </a:r>
            <a:r>
              <a:rPr lang="en-US" dirty="0" smtClean="0"/>
              <a:t>3C- Lecture: Protein Databases</a:t>
            </a:r>
          </a:p>
          <a:p>
            <a:pPr marL="0" indent="0">
              <a:buNone/>
            </a:pPr>
            <a:r>
              <a:rPr lang="en-US" dirty="0" smtClean="0"/>
              <a:t>           Activity:  </a:t>
            </a:r>
            <a:r>
              <a:rPr lang="en-US" dirty="0" err="1" smtClean="0"/>
              <a:t>Bioninformatics</a:t>
            </a:r>
            <a:r>
              <a:rPr lang="en-US" dirty="0" smtClean="0"/>
              <a:t> amino acid sequences</a:t>
            </a:r>
            <a:endParaRPr lang="en-US" dirty="0"/>
          </a:p>
        </p:txBody>
      </p:sp>
    </p:spTree>
    <p:extLst>
      <p:ext uri="{BB962C8B-B14F-4D97-AF65-F5344CB8AC3E}">
        <p14:creationId xmlns:p14="http://schemas.microsoft.com/office/powerpoint/2010/main" val="268347983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34285"/>
          </a:xfrm>
        </p:spPr>
        <p:txBody>
          <a:bodyPr>
            <a:normAutofit fontScale="90000"/>
          </a:bodyPr>
          <a:lstStyle/>
          <a:p>
            <a:r>
              <a:rPr lang="en-US" dirty="0" smtClean="0"/>
              <a:t>3A Bioinformatics - Overview</a:t>
            </a:r>
            <a:endParaRPr lang="en-US" dirty="0"/>
          </a:p>
        </p:txBody>
      </p:sp>
      <p:sp>
        <p:nvSpPr>
          <p:cNvPr id="3" name="Content Placeholder 2"/>
          <p:cNvSpPr>
            <a:spLocks noGrp="1"/>
          </p:cNvSpPr>
          <p:nvPr>
            <p:ph idx="1"/>
          </p:nvPr>
        </p:nvSpPr>
        <p:spPr>
          <a:xfrm>
            <a:off x="838200" y="1004341"/>
            <a:ext cx="10515600" cy="5651291"/>
          </a:xfrm>
        </p:spPr>
        <p:txBody>
          <a:bodyPr>
            <a:normAutofit lnSpcReduction="10000"/>
          </a:bodyPr>
          <a:lstStyle/>
          <a:p>
            <a:r>
              <a:rPr lang="en-US" dirty="0" smtClean="0"/>
              <a:t> The work of the Human Genome Project and significant developments in molecular biology have generated staggering amounts of biological information.</a:t>
            </a:r>
          </a:p>
          <a:p>
            <a:r>
              <a:rPr lang="en-US" dirty="0"/>
              <a:t> </a:t>
            </a:r>
            <a:r>
              <a:rPr lang="en-US" dirty="0" smtClean="0"/>
              <a:t> The huge amount of nucleic acid and protein sequences have led to the development of an interdisciplinary field called bioinformatics.</a:t>
            </a:r>
          </a:p>
          <a:p>
            <a:r>
              <a:rPr lang="en-US" dirty="0"/>
              <a:t> </a:t>
            </a:r>
            <a:r>
              <a:rPr lang="en-US" dirty="0" smtClean="0"/>
              <a:t> Bioinformatics uses computational models to store, organize, analyze and manipulate vast amounts of biological data.</a:t>
            </a:r>
          </a:p>
          <a:p>
            <a:r>
              <a:rPr lang="en-US" dirty="0"/>
              <a:t> </a:t>
            </a:r>
            <a:r>
              <a:rPr lang="en-US" dirty="0" smtClean="0"/>
              <a:t>Those involved in the field of bioinformatics make use of biology, computer science, mathematics, genetics, and statistics to analyze DNA and protein sequences, to study genomes, and predict the structure and function of DNA and proteins.</a:t>
            </a:r>
          </a:p>
          <a:p>
            <a:r>
              <a:rPr lang="en-US" dirty="0" smtClean="0"/>
              <a:t>This marriage of biological data and computer science allows scientists to manipulate and analyze gene and protein data via many different computer databases.</a:t>
            </a:r>
            <a:endParaRPr lang="en-US" dirty="0"/>
          </a:p>
        </p:txBody>
      </p:sp>
    </p:spTree>
    <p:extLst>
      <p:ext uri="{BB962C8B-B14F-4D97-AF65-F5344CB8AC3E}">
        <p14:creationId xmlns:p14="http://schemas.microsoft.com/office/powerpoint/2010/main" val="180603616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Bioinformatics</a:t>
            </a:r>
            <a:endParaRPr lang="en-US" dirty="0"/>
          </a:p>
        </p:txBody>
      </p:sp>
      <p:pic>
        <p:nvPicPr>
          <p:cNvPr id="4" name="Picture 2" descr="http://www.stat.purdue.edu/images/bioinformatics/Bioinformatics_doerge_080304%20%281%29-sm.jpg"/>
          <p:cNvPicPr>
            <a:picLocks noGrp="1" noChangeAspect="1" noChangeArrowheads="1"/>
          </p:cNvPicPr>
          <p:nvPr>
            <p:ph idx="1"/>
          </p:nvPr>
        </p:nvPicPr>
        <p:blipFill>
          <a:blip r:embed="rId2" cstate="print"/>
          <a:srcRect/>
          <a:stretch>
            <a:fillRect/>
          </a:stretch>
        </p:blipFill>
        <p:spPr bwMode="auto">
          <a:xfrm>
            <a:off x="1336622" y="1424065"/>
            <a:ext cx="9518755" cy="5246557"/>
          </a:xfrm>
          <a:prstGeom prst="rect">
            <a:avLst/>
          </a:prstGeom>
          <a:noFill/>
        </p:spPr>
      </p:pic>
    </p:spTree>
    <p:extLst>
      <p:ext uri="{BB962C8B-B14F-4D97-AF65-F5344CB8AC3E}">
        <p14:creationId xmlns:p14="http://schemas.microsoft.com/office/powerpoint/2010/main" val="3747800927"/>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4892" y="365125"/>
            <a:ext cx="11188908" cy="519295"/>
          </a:xfrm>
        </p:spPr>
        <p:txBody>
          <a:bodyPr>
            <a:normAutofit fontScale="90000"/>
          </a:bodyPr>
          <a:lstStyle/>
          <a:p>
            <a:r>
              <a:rPr lang="en-US" dirty="0" smtClean="0"/>
              <a:t>Bioinformatics</a:t>
            </a:r>
            <a:endParaRPr lang="en-US" dirty="0"/>
          </a:p>
        </p:txBody>
      </p:sp>
      <p:sp>
        <p:nvSpPr>
          <p:cNvPr id="3" name="Content Placeholder 2"/>
          <p:cNvSpPr>
            <a:spLocks noGrp="1"/>
          </p:cNvSpPr>
          <p:nvPr>
            <p:ph idx="1"/>
          </p:nvPr>
        </p:nvSpPr>
        <p:spPr>
          <a:xfrm>
            <a:off x="1" y="1244184"/>
            <a:ext cx="5716926" cy="5351488"/>
          </a:xfrm>
        </p:spPr>
        <p:txBody>
          <a:bodyPr>
            <a:normAutofit/>
          </a:bodyPr>
          <a:lstStyle/>
          <a:p>
            <a:r>
              <a:rPr lang="en-US" dirty="0" smtClean="0"/>
              <a:t> A biological database is a collection of biological data organized in a specific and useful way.</a:t>
            </a:r>
          </a:p>
          <a:p>
            <a:r>
              <a:rPr lang="en-US" dirty="0"/>
              <a:t> </a:t>
            </a:r>
            <a:r>
              <a:rPr lang="en-US" dirty="0" smtClean="0"/>
              <a:t> Bioinformatics data bases are very large, accessible by the Internet, and are continuously updated with new research information.</a:t>
            </a:r>
          </a:p>
          <a:p>
            <a:r>
              <a:rPr lang="en-US" dirty="0"/>
              <a:t> </a:t>
            </a:r>
            <a:r>
              <a:rPr lang="en-US" dirty="0" smtClean="0"/>
              <a:t>To acquire information from the database, a request called a </a:t>
            </a:r>
            <a:r>
              <a:rPr lang="en-US" b="1" dirty="0" smtClean="0"/>
              <a:t>query</a:t>
            </a:r>
            <a:r>
              <a:rPr lang="en-US" dirty="0" smtClean="0"/>
              <a:t> is made and the information obtained is called the </a:t>
            </a:r>
            <a:r>
              <a:rPr lang="en-US" b="1" dirty="0" smtClean="0"/>
              <a:t>result</a:t>
            </a:r>
            <a:r>
              <a:rPr lang="en-US" dirty="0" smtClean="0"/>
              <a:t>.</a:t>
            </a:r>
            <a:endParaRPr lang="en-US" dirty="0"/>
          </a:p>
        </p:txBody>
      </p:sp>
      <p:pic>
        <p:nvPicPr>
          <p:cNvPr id="1026" name="Picture 2" descr="http://gclust.c.u-tokyo.ac.jp/help/BlastSearch.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59346" y="1382796"/>
            <a:ext cx="6208478" cy="3742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198600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1A – What you need to know</a:t>
            </a:r>
            <a:endParaRPr lang="en-US" dirty="0"/>
          </a:p>
        </p:txBody>
      </p:sp>
      <p:sp>
        <p:nvSpPr>
          <p:cNvPr id="3" name="Content Placeholder 2"/>
          <p:cNvSpPr>
            <a:spLocks noGrp="1"/>
          </p:cNvSpPr>
          <p:nvPr>
            <p:ph idx="1"/>
          </p:nvPr>
        </p:nvSpPr>
        <p:spPr/>
        <p:txBody>
          <a:bodyPr>
            <a:normAutofit fontScale="92500"/>
          </a:bodyPr>
          <a:lstStyle/>
          <a:p>
            <a:r>
              <a:rPr lang="en-US" dirty="0" smtClean="0"/>
              <a:t>  By comparing the following types of genetic material, what can we conclude about relationships between Neanderthals and modern humans?</a:t>
            </a:r>
          </a:p>
          <a:p>
            <a:r>
              <a:rPr lang="en-US" dirty="0" smtClean="0"/>
              <a:t> </a:t>
            </a:r>
            <a:r>
              <a:rPr lang="en-US" dirty="0" err="1" smtClean="0"/>
              <a:t>mtDNA</a:t>
            </a:r>
            <a:endParaRPr lang="en-US" dirty="0" smtClean="0"/>
          </a:p>
          <a:p>
            <a:r>
              <a:rPr lang="en-US" dirty="0"/>
              <a:t> </a:t>
            </a:r>
            <a:r>
              <a:rPr lang="en-US" dirty="0" smtClean="0"/>
              <a:t>Nuclear DNA</a:t>
            </a:r>
          </a:p>
          <a:p>
            <a:r>
              <a:rPr lang="en-US" dirty="0"/>
              <a:t> </a:t>
            </a:r>
            <a:r>
              <a:rPr lang="en-US" dirty="0" smtClean="0"/>
              <a:t>Genes for red hair and pale skin</a:t>
            </a:r>
          </a:p>
          <a:p>
            <a:r>
              <a:rPr lang="en-US" dirty="0"/>
              <a:t> </a:t>
            </a:r>
            <a:r>
              <a:rPr lang="en-US" dirty="0" smtClean="0"/>
              <a:t>FOXP2 gene</a:t>
            </a:r>
          </a:p>
          <a:p>
            <a:r>
              <a:rPr lang="en-US" dirty="0"/>
              <a:t> </a:t>
            </a:r>
            <a:r>
              <a:rPr lang="en-US" dirty="0" smtClean="0"/>
              <a:t>O allele</a:t>
            </a:r>
          </a:p>
          <a:p>
            <a:r>
              <a:rPr lang="en-US" dirty="0"/>
              <a:t> </a:t>
            </a:r>
            <a:r>
              <a:rPr lang="en-US" dirty="0" smtClean="0"/>
              <a:t>TAS2R38 gene</a:t>
            </a:r>
          </a:p>
          <a:p>
            <a:r>
              <a:rPr lang="en-US" dirty="0" err="1" smtClean="0"/>
              <a:t>Microcephalin</a:t>
            </a:r>
            <a:endParaRPr lang="en-US" dirty="0" smtClean="0"/>
          </a:p>
          <a:p>
            <a:endParaRPr lang="en-US" dirty="0"/>
          </a:p>
        </p:txBody>
      </p:sp>
    </p:spTree>
    <p:extLst>
      <p:ext uri="{BB962C8B-B14F-4D97-AF65-F5344CB8AC3E}">
        <p14:creationId xmlns:p14="http://schemas.microsoft.com/office/powerpoint/2010/main" val="2578783976"/>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Bioinformatics</a:t>
            </a:r>
            <a:endParaRPr lang="en-US" dirty="0"/>
          </a:p>
        </p:txBody>
      </p:sp>
      <p:sp>
        <p:nvSpPr>
          <p:cNvPr id="3" name="Content Placeholder 2"/>
          <p:cNvSpPr>
            <a:spLocks noGrp="1"/>
          </p:cNvSpPr>
          <p:nvPr>
            <p:ph idx="1"/>
          </p:nvPr>
        </p:nvSpPr>
        <p:spPr/>
        <p:txBody>
          <a:bodyPr/>
          <a:lstStyle/>
          <a:p>
            <a:r>
              <a:rPr lang="en-US" dirty="0" smtClean="0"/>
              <a:t>  </a:t>
            </a:r>
            <a:r>
              <a:rPr lang="en-US" b="1" dirty="0" smtClean="0"/>
              <a:t>The three comprehensive databases on the Internet are</a:t>
            </a:r>
          </a:p>
          <a:p>
            <a:pPr marL="0" indent="0">
              <a:buNone/>
            </a:pPr>
            <a:r>
              <a:rPr lang="en-US" dirty="0"/>
              <a:t> </a:t>
            </a:r>
            <a:r>
              <a:rPr lang="en-US" dirty="0" smtClean="0"/>
              <a:t> -  </a:t>
            </a:r>
            <a:r>
              <a:rPr lang="en-US" dirty="0" err="1" smtClean="0"/>
              <a:t>GenBank</a:t>
            </a:r>
            <a:r>
              <a:rPr lang="en-US" dirty="0" smtClean="0"/>
              <a:t> at the National Center for Biotechnology Information  (in   </a:t>
            </a:r>
          </a:p>
          <a:p>
            <a:pPr marL="0" indent="0">
              <a:buNone/>
            </a:pPr>
            <a:r>
              <a:rPr lang="en-US" dirty="0"/>
              <a:t> </a:t>
            </a:r>
            <a:r>
              <a:rPr lang="en-US" dirty="0" smtClean="0"/>
              <a:t>    the U.S.)</a:t>
            </a:r>
          </a:p>
          <a:p>
            <a:pPr marL="0" indent="0">
              <a:buNone/>
            </a:pPr>
            <a:r>
              <a:rPr lang="en-US" dirty="0"/>
              <a:t> </a:t>
            </a:r>
            <a:r>
              <a:rPr lang="en-US" dirty="0" smtClean="0"/>
              <a:t> -  EMBL: European Molecular Biology Laboratory  (in the U.K.)</a:t>
            </a:r>
          </a:p>
          <a:p>
            <a:pPr marL="0" indent="0">
              <a:buNone/>
            </a:pPr>
            <a:r>
              <a:rPr lang="en-US" dirty="0"/>
              <a:t> </a:t>
            </a:r>
            <a:r>
              <a:rPr lang="en-US" dirty="0" smtClean="0"/>
              <a:t> -  DDBJ:  DNA Database of Japan</a:t>
            </a:r>
          </a:p>
          <a:p>
            <a:r>
              <a:rPr lang="en-US" dirty="0"/>
              <a:t> </a:t>
            </a:r>
            <a:r>
              <a:rPr lang="en-US" dirty="0" smtClean="0"/>
              <a:t> The major databases share and integrate the data from different sources, and each database provides links to other online sources</a:t>
            </a:r>
          </a:p>
          <a:p>
            <a:r>
              <a:rPr lang="en-US" dirty="0"/>
              <a:t> </a:t>
            </a:r>
            <a:r>
              <a:rPr lang="en-US" dirty="0" smtClean="0"/>
              <a:t> Researches and the public can take advantage of these vast online resources.</a:t>
            </a:r>
            <a:endParaRPr lang="en-US" dirty="0"/>
          </a:p>
        </p:txBody>
      </p:sp>
    </p:spTree>
    <p:extLst>
      <p:ext uri="{BB962C8B-B14F-4D97-AF65-F5344CB8AC3E}">
        <p14:creationId xmlns:p14="http://schemas.microsoft.com/office/powerpoint/2010/main" val="2385748309"/>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9902" y="365125"/>
            <a:ext cx="11203898" cy="549275"/>
          </a:xfrm>
        </p:spPr>
        <p:txBody>
          <a:bodyPr>
            <a:normAutofit fontScale="90000"/>
          </a:bodyPr>
          <a:lstStyle/>
          <a:p>
            <a:r>
              <a:rPr lang="en-US" dirty="0" smtClean="0"/>
              <a:t>Bioinformatics</a:t>
            </a:r>
            <a:endParaRPr lang="en-US" dirty="0"/>
          </a:p>
        </p:txBody>
      </p:sp>
      <p:sp>
        <p:nvSpPr>
          <p:cNvPr id="3" name="Content Placeholder 2"/>
          <p:cNvSpPr>
            <a:spLocks noGrp="1"/>
          </p:cNvSpPr>
          <p:nvPr>
            <p:ph idx="1"/>
          </p:nvPr>
        </p:nvSpPr>
        <p:spPr>
          <a:xfrm>
            <a:off x="254833" y="914400"/>
            <a:ext cx="5786203" cy="5681272"/>
          </a:xfrm>
        </p:spPr>
        <p:txBody>
          <a:bodyPr>
            <a:normAutofit/>
          </a:bodyPr>
          <a:lstStyle/>
          <a:p>
            <a:r>
              <a:rPr lang="en-US" dirty="0" smtClean="0"/>
              <a:t>  </a:t>
            </a:r>
            <a:r>
              <a:rPr lang="en-US" b="1" dirty="0" smtClean="0"/>
              <a:t>There are a many types of biological data bases</a:t>
            </a:r>
          </a:p>
          <a:p>
            <a:pPr marL="514350" indent="-514350">
              <a:buAutoNum type="arabicPeriod"/>
            </a:pPr>
            <a:r>
              <a:rPr lang="en-US" dirty="0" smtClean="0"/>
              <a:t>Nucleic acid sequences</a:t>
            </a:r>
          </a:p>
          <a:p>
            <a:pPr marL="514350" indent="-514350">
              <a:buAutoNum type="arabicPeriod"/>
            </a:pPr>
            <a:r>
              <a:rPr lang="en-US" dirty="0" smtClean="0"/>
              <a:t>Genome</a:t>
            </a:r>
          </a:p>
          <a:p>
            <a:pPr marL="514350" indent="-514350">
              <a:buAutoNum type="arabicPeriod"/>
            </a:pPr>
            <a:r>
              <a:rPr lang="en-US" dirty="0" smtClean="0"/>
              <a:t>Gene Expression</a:t>
            </a:r>
          </a:p>
          <a:p>
            <a:pPr marL="514350" indent="-514350">
              <a:buAutoNum type="arabicPeriod"/>
            </a:pPr>
            <a:r>
              <a:rPr lang="en-US" dirty="0" smtClean="0"/>
              <a:t>Protein sequences</a:t>
            </a:r>
          </a:p>
          <a:p>
            <a:pPr marL="514350" indent="-514350">
              <a:buAutoNum type="arabicPeriod"/>
            </a:pPr>
            <a:r>
              <a:rPr lang="en-US" dirty="0" smtClean="0"/>
              <a:t>Protein structure</a:t>
            </a:r>
          </a:p>
          <a:p>
            <a:pPr marL="514350" indent="-514350">
              <a:buAutoNum type="arabicPeriod"/>
            </a:pPr>
            <a:r>
              <a:rPr lang="en-US" dirty="0" smtClean="0"/>
              <a:t>Gene and protein comparisons for evolutionary relationships</a:t>
            </a:r>
          </a:p>
        </p:txBody>
      </p:sp>
      <p:pic>
        <p:nvPicPr>
          <p:cNvPr id="2052" name="Picture 4" descr="http://www.nlm.nih.gov/pubs/techbull/mj11/graphics/gateway_fig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1115" y="239843"/>
            <a:ext cx="6270885" cy="65057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4535118"/>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Bioinformatics Activity</a:t>
            </a:r>
            <a:endParaRPr lang="en-US" dirty="0"/>
          </a:p>
        </p:txBody>
      </p:sp>
      <p:sp>
        <p:nvSpPr>
          <p:cNvPr id="3" name="Content Placeholder 2"/>
          <p:cNvSpPr>
            <a:spLocks noGrp="1"/>
          </p:cNvSpPr>
          <p:nvPr>
            <p:ph idx="1"/>
          </p:nvPr>
        </p:nvSpPr>
        <p:spPr/>
        <p:txBody>
          <a:bodyPr/>
          <a:lstStyle/>
          <a:p>
            <a:r>
              <a:rPr lang="en-US" dirty="0" smtClean="0"/>
              <a:t>  Refer to your handout for Exercise 1:  Introduction to Bioinformatics.</a:t>
            </a:r>
          </a:p>
        </p:txBody>
      </p:sp>
    </p:spTree>
    <p:extLst>
      <p:ext uri="{BB962C8B-B14F-4D97-AF65-F5344CB8AC3E}">
        <p14:creationId xmlns:p14="http://schemas.microsoft.com/office/powerpoint/2010/main" val="555348844"/>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3A – What you need to know</a:t>
            </a:r>
            <a:endParaRPr lang="en-US" dirty="0"/>
          </a:p>
        </p:txBody>
      </p:sp>
      <p:sp>
        <p:nvSpPr>
          <p:cNvPr id="3" name="Content Placeholder 2"/>
          <p:cNvSpPr>
            <a:spLocks noGrp="1"/>
          </p:cNvSpPr>
          <p:nvPr>
            <p:ph idx="1"/>
          </p:nvPr>
        </p:nvSpPr>
        <p:spPr/>
        <p:txBody>
          <a:bodyPr/>
          <a:lstStyle/>
          <a:p>
            <a:r>
              <a:rPr lang="en-US" dirty="0" smtClean="0"/>
              <a:t> What is bioinformatics?</a:t>
            </a:r>
          </a:p>
          <a:p>
            <a:r>
              <a:rPr lang="en-US" dirty="0"/>
              <a:t> </a:t>
            </a:r>
            <a:r>
              <a:rPr lang="en-US" dirty="0" smtClean="0"/>
              <a:t>Why did bioinformatics develop as a field of work?</a:t>
            </a:r>
          </a:p>
          <a:p>
            <a:r>
              <a:rPr lang="en-US" dirty="0"/>
              <a:t> </a:t>
            </a:r>
            <a:r>
              <a:rPr lang="en-US" dirty="0" smtClean="0"/>
              <a:t>What are the 3 comprehensive databases?</a:t>
            </a:r>
          </a:p>
          <a:p>
            <a:r>
              <a:rPr lang="en-US" dirty="0"/>
              <a:t> </a:t>
            </a:r>
            <a:r>
              <a:rPr lang="en-US" dirty="0" smtClean="0"/>
              <a:t>What types of databases are available for use?</a:t>
            </a:r>
            <a:endParaRPr lang="en-US" dirty="0"/>
          </a:p>
        </p:txBody>
      </p:sp>
    </p:spTree>
    <p:extLst>
      <p:ext uri="{BB962C8B-B14F-4D97-AF65-F5344CB8AC3E}">
        <p14:creationId xmlns:p14="http://schemas.microsoft.com/office/powerpoint/2010/main" val="642161697"/>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4911" y="365125"/>
            <a:ext cx="11218889" cy="714167"/>
          </a:xfrm>
        </p:spPr>
        <p:txBody>
          <a:bodyPr/>
          <a:lstStyle/>
          <a:p>
            <a:r>
              <a:rPr lang="en-US" dirty="0" smtClean="0"/>
              <a:t>3B Bioinformatics – Gene Databases</a:t>
            </a:r>
            <a:endParaRPr lang="en-US" dirty="0"/>
          </a:p>
        </p:txBody>
      </p:sp>
      <p:sp>
        <p:nvSpPr>
          <p:cNvPr id="3" name="Content Placeholder 2"/>
          <p:cNvSpPr>
            <a:spLocks noGrp="1"/>
          </p:cNvSpPr>
          <p:nvPr>
            <p:ph idx="1"/>
          </p:nvPr>
        </p:nvSpPr>
        <p:spPr>
          <a:xfrm>
            <a:off x="0" y="1379094"/>
            <a:ext cx="4646951" cy="5478905"/>
          </a:xfrm>
        </p:spPr>
        <p:txBody>
          <a:bodyPr>
            <a:normAutofit fontScale="92500"/>
          </a:bodyPr>
          <a:lstStyle/>
          <a:p>
            <a:r>
              <a:rPr lang="en-US" dirty="0" smtClean="0"/>
              <a:t>  </a:t>
            </a:r>
            <a:r>
              <a:rPr lang="en-US" b="1" dirty="0" smtClean="0"/>
              <a:t>Nucleic Acid Sequence Database</a:t>
            </a:r>
          </a:p>
          <a:p>
            <a:r>
              <a:rPr lang="en-US" b="1" dirty="0"/>
              <a:t> </a:t>
            </a:r>
            <a:r>
              <a:rPr lang="en-US" b="1" dirty="0" smtClean="0"/>
              <a:t> </a:t>
            </a:r>
            <a:r>
              <a:rPr lang="en-US" dirty="0" smtClean="0"/>
              <a:t>The</a:t>
            </a:r>
            <a:r>
              <a:rPr lang="en-US" b="1" dirty="0" smtClean="0"/>
              <a:t> BLAST </a:t>
            </a:r>
            <a:r>
              <a:rPr lang="en-US" dirty="0" smtClean="0"/>
              <a:t>program is a useful basic research tool for finding nucleic acid base sequences.</a:t>
            </a:r>
          </a:p>
          <a:p>
            <a:r>
              <a:rPr lang="en-US" b="1" dirty="0"/>
              <a:t> </a:t>
            </a:r>
            <a:r>
              <a:rPr lang="en-US" b="1" dirty="0" smtClean="0"/>
              <a:t> </a:t>
            </a:r>
            <a:r>
              <a:rPr lang="en-US" dirty="0" smtClean="0"/>
              <a:t>If a researcher has an unknown DNA sequence, the sequence can be entered into </a:t>
            </a:r>
            <a:r>
              <a:rPr lang="en-US" b="1" dirty="0" smtClean="0"/>
              <a:t>nucleotide BLAST </a:t>
            </a:r>
            <a:r>
              <a:rPr lang="en-US" dirty="0" smtClean="0"/>
              <a:t>as a query.</a:t>
            </a:r>
          </a:p>
          <a:p>
            <a:r>
              <a:rPr lang="en-US" b="1" dirty="0"/>
              <a:t> </a:t>
            </a:r>
            <a:r>
              <a:rPr lang="en-US" b="1" dirty="0" smtClean="0"/>
              <a:t> </a:t>
            </a:r>
            <a:r>
              <a:rPr lang="en-US" dirty="0" smtClean="0"/>
              <a:t>The program will compare it against all DNA sequences and find a similar identified sequences.</a:t>
            </a:r>
          </a:p>
        </p:txBody>
      </p:sp>
      <p:pic>
        <p:nvPicPr>
          <p:cNvPr id="1026" name="Picture 2" descr="http://sumrandee.files.wordpress.com/2010/01/1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2571" y="1079292"/>
            <a:ext cx="7409429" cy="57787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8660105"/>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Bioinformatic</a:t>
            </a:r>
            <a:r>
              <a:rPr lang="en-US" dirty="0"/>
              <a:t>s</a:t>
            </a:r>
          </a:p>
        </p:txBody>
      </p:sp>
      <p:sp>
        <p:nvSpPr>
          <p:cNvPr id="3" name="Content Placeholder 2"/>
          <p:cNvSpPr>
            <a:spLocks noGrp="1"/>
          </p:cNvSpPr>
          <p:nvPr>
            <p:ph idx="1"/>
          </p:nvPr>
        </p:nvSpPr>
        <p:spPr/>
        <p:txBody>
          <a:bodyPr/>
          <a:lstStyle/>
          <a:p>
            <a:r>
              <a:rPr lang="en-US" dirty="0"/>
              <a:t>The similar sequences will be assigned a </a:t>
            </a:r>
            <a:r>
              <a:rPr lang="en-US" b="1" dirty="0"/>
              <a:t>Max Score and a Total Score </a:t>
            </a:r>
            <a:r>
              <a:rPr lang="en-US" dirty="0"/>
              <a:t>which give an indication of the number of aligned sequences.  The higher the scores the better the match</a:t>
            </a:r>
            <a:r>
              <a:rPr lang="en-US" dirty="0" smtClean="0"/>
              <a:t>.</a:t>
            </a:r>
          </a:p>
          <a:p>
            <a:r>
              <a:rPr lang="en-US" dirty="0"/>
              <a:t> </a:t>
            </a:r>
            <a:r>
              <a:rPr lang="en-US" dirty="0" smtClean="0"/>
              <a:t> The </a:t>
            </a:r>
            <a:r>
              <a:rPr lang="en-US" b="1" dirty="0" smtClean="0"/>
              <a:t>Query Coverage </a:t>
            </a:r>
            <a:r>
              <a:rPr lang="en-US" dirty="0" smtClean="0"/>
              <a:t>gives the percentage of sequence alignments.  The higher the percentage the better the match.</a:t>
            </a:r>
            <a:endParaRPr lang="en-US" dirty="0"/>
          </a:p>
          <a:p>
            <a:r>
              <a:rPr lang="en-US" b="1" dirty="0"/>
              <a:t> </a:t>
            </a:r>
            <a:r>
              <a:rPr lang="en-US" dirty="0"/>
              <a:t>An </a:t>
            </a:r>
            <a:r>
              <a:rPr lang="en-US" b="1" dirty="0"/>
              <a:t>Expected value (E value) </a:t>
            </a:r>
            <a:r>
              <a:rPr lang="en-US" dirty="0"/>
              <a:t>will also be assigned to the sequence.  This is a measure of the number of matching sequences that can be expected by random chance for a particular query.  The lower the E value, the more likely the sequences are related to each other.</a:t>
            </a:r>
            <a:endParaRPr lang="en-US" b="1" dirty="0"/>
          </a:p>
          <a:p>
            <a:endParaRPr lang="en-US" dirty="0"/>
          </a:p>
        </p:txBody>
      </p:sp>
    </p:spTree>
    <p:extLst>
      <p:ext uri="{BB962C8B-B14F-4D97-AF65-F5344CB8AC3E}">
        <p14:creationId xmlns:p14="http://schemas.microsoft.com/office/powerpoint/2010/main" val="2956916036"/>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29157"/>
          </a:xfrm>
        </p:spPr>
        <p:txBody>
          <a:bodyPr/>
          <a:lstStyle/>
          <a:p>
            <a:r>
              <a:rPr lang="en-US" dirty="0" smtClean="0"/>
              <a:t>Bioinformatics</a:t>
            </a:r>
            <a:endParaRPr lang="en-US" dirty="0"/>
          </a:p>
        </p:txBody>
      </p:sp>
      <p:pic>
        <p:nvPicPr>
          <p:cNvPr id="2050" name="Picture 2" descr="http://woratanti.files.wordpress.com/2010/01/picture4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199" y="1244184"/>
            <a:ext cx="10779177" cy="5613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193620"/>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Bioinformatics  Activity</a:t>
            </a:r>
            <a:endParaRPr lang="en-US" dirty="0"/>
          </a:p>
        </p:txBody>
      </p:sp>
      <p:sp>
        <p:nvSpPr>
          <p:cNvPr id="3" name="Content Placeholder 2"/>
          <p:cNvSpPr>
            <a:spLocks noGrp="1"/>
          </p:cNvSpPr>
          <p:nvPr>
            <p:ph idx="1"/>
          </p:nvPr>
        </p:nvSpPr>
        <p:spPr/>
        <p:txBody>
          <a:bodyPr/>
          <a:lstStyle/>
          <a:p>
            <a:r>
              <a:rPr lang="en-US" dirty="0" smtClean="0"/>
              <a:t>  Refer to your handout.</a:t>
            </a:r>
          </a:p>
          <a:p>
            <a:r>
              <a:rPr lang="en-US" dirty="0"/>
              <a:t> </a:t>
            </a:r>
            <a:r>
              <a:rPr lang="en-US" dirty="0" smtClean="0"/>
              <a:t> We will complete Exercises 2,3,4,5, and 9</a:t>
            </a:r>
            <a:endParaRPr lang="en-US" dirty="0"/>
          </a:p>
        </p:txBody>
      </p:sp>
    </p:spTree>
    <p:extLst>
      <p:ext uri="{BB962C8B-B14F-4D97-AF65-F5344CB8AC3E}">
        <p14:creationId xmlns:p14="http://schemas.microsoft.com/office/powerpoint/2010/main" val="750704865"/>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Bioinformatics</a:t>
            </a:r>
            <a:endParaRPr lang="en-US" dirty="0"/>
          </a:p>
        </p:txBody>
      </p:sp>
      <p:sp>
        <p:nvSpPr>
          <p:cNvPr id="3" name="Content Placeholder 2"/>
          <p:cNvSpPr>
            <a:spLocks noGrp="1"/>
          </p:cNvSpPr>
          <p:nvPr>
            <p:ph idx="1"/>
          </p:nvPr>
        </p:nvSpPr>
        <p:spPr/>
        <p:txBody>
          <a:bodyPr/>
          <a:lstStyle/>
          <a:p>
            <a:r>
              <a:rPr lang="en-US" dirty="0" smtClean="0"/>
              <a:t> </a:t>
            </a:r>
            <a:r>
              <a:rPr lang="en-US" b="1" dirty="0" smtClean="0"/>
              <a:t>Genome Databases</a:t>
            </a:r>
          </a:p>
          <a:p>
            <a:r>
              <a:rPr lang="en-US" dirty="0"/>
              <a:t> </a:t>
            </a:r>
            <a:r>
              <a:rPr lang="en-US" dirty="0" smtClean="0"/>
              <a:t>Whole genome databases have been developed for more than 1,000 organisms.</a:t>
            </a:r>
          </a:p>
          <a:p>
            <a:r>
              <a:rPr lang="en-US" dirty="0"/>
              <a:t> </a:t>
            </a:r>
            <a:r>
              <a:rPr lang="en-US" dirty="0" smtClean="0"/>
              <a:t> Database tools all scientist to identify genes and gene families within specific genomes, to find locations of genes in the genome, and to analyze evolutionary relationships.</a:t>
            </a:r>
          </a:p>
          <a:p>
            <a:r>
              <a:rPr lang="en-US" dirty="0"/>
              <a:t> </a:t>
            </a:r>
            <a:r>
              <a:rPr lang="en-US" dirty="0" smtClean="0"/>
              <a:t> These databases like BLAST are linked to other sequence and literature databases.</a:t>
            </a:r>
            <a:endParaRPr lang="en-US" dirty="0"/>
          </a:p>
        </p:txBody>
      </p:sp>
    </p:spTree>
    <p:extLst>
      <p:ext uri="{BB962C8B-B14F-4D97-AF65-F5344CB8AC3E}">
        <p14:creationId xmlns:p14="http://schemas.microsoft.com/office/powerpoint/2010/main" val="951942918"/>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Bioinformatics</a:t>
            </a:r>
            <a:endParaRPr lang="en-US" dirty="0"/>
          </a:p>
        </p:txBody>
      </p:sp>
      <p:pic>
        <p:nvPicPr>
          <p:cNvPr id="1026" name="Picture 2" descr="http://www.ncbi.nlm.nih.gov/core/assets/dbvar/images/browser_home.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34322" y="1643429"/>
            <a:ext cx="10319478" cy="4996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583055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1B - PCR</a:t>
            </a:r>
            <a:endParaRPr lang="en-US" dirty="0"/>
          </a:p>
        </p:txBody>
      </p:sp>
      <p:sp>
        <p:nvSpPr>
          <p:cNvPr id="3" name="Content Placeholder 2"/>
          <p:cNvSpPr>
            <a:spLocks noGrp="1"/>
          </p:cNvSpPr>
          <p:nvPr>
            <p:ph idx="1"/>
          </p:nvPr>
        </p:nvSpPr>
        <p:spPr/>
        <p:txBody>
          <a:bodyPr/>
          <a:lstStyle/>
          <a:p>
            <a:r>
              <a:rPr lang="en-US" dirty="0" smtClean="0"/>
              <a:t>  Before Neanderthal DNA sequencing could be done to study and compare the genome to modern humans, the DNA collected from bones, hair, etc. was not adequate in amount for the actual sequencing.</a:t>
            </a:r>
          </a:p>
          <a:p>
            <a:r>
              <a:rPr lang="en-US" dirty="0"/>
              <a:t> </a:t>
            </a:r>
            <a:r>
              <a:rPr lang="en-US" dirty="0" smtClean="0"/>
              <a:t>The DNA had to be amplified in order to have sufficient quantity for further testing.</a:t>
            </a:r>
          </a:p>
          <a:p>
            <a:r>
              <a:rPr lang="en-US" dirty="0"/>
              <a:t> </a:t>
            </a:r>
            <a:r>
              <a:rPr lang="en-US" dirty="0" smtClean="0"/>
              <a:t>A procedure called the polymerase chain reaction (PCR) was used to amplify the DNA</a:t>
            </a:r>
            <a:endParaRPr lang="en-US" dirty="0"/>
          </a:p>
        </p:txBody>
      </p:sp>
    </p:spTree>
    <p:extLst>
      <p:ext uri="{BB962C8B-B14F-4D97-AF65-F5344CB8AC3E}">
        <p14:creationId xmlns:p14="http://schemas.microsoft.com/office/powerpoint/2010/main" val="806196468"/>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Bioinformatics Activity</a:t>
            </a:r>
            <a:endParaRPr lang="en-US" dirty="0"/>
          </a:p>
        </p:txBody>
      </p:sp>
      <p:sp>
        <p:nvSpPr>
          <p:cNvPr id="3" name="Content Placeholder 2"/>
          <p:cNvSpPr>
            <a:spLocks noGrp="1"/>
          </p:cNvSpPr>
          <p:nvPr>
            <p:ph idx="1"/>
          </p:nvPr>
        </p:nvSpPr>
        <p:spPr>
          <a:xfrm>
            <a:off x="838200" y="1394085"/>
            <a:ext cx="10515600" cy="5246558"/>
          </a:xfrm>
        </p:spPr>
        <p:txBody>
          <a:bodyPr>
            <a:normAutofit lnSpcReduction="10000"/>
          </a:bodyPr>
          <a:lstStyle/>
          <a:p>
            <a:r>
              <a:rPr lang="en-US" dirty="0" smtClean="0"/>
              <a:t>  </a:t>
            </a:r>
            <a:r>
              <a:rPr lang="en-US" b="1" dirty="0" smtClean="0"/>
              <a:t>A quick tour of </a:t>
            </a:r>
            <a:r>
              <a:rPr lang="en-US" b="1" dirty="0" err="1" smtClean="0"/>
              <a:t>dbVAR</a:t>
            </a:r>
            <a:r>
              <a:rPr lang="en-US" b="1" dirty="0" smtClean="0"/>
              <a:t> </a:t>
            </a:r>
          </a:p>
          <a:p>
            <a:r>
              <a:rPr lang="en-US" dirty="0" smtClean="0"/>
              <a:t>Go to the </a:t>
            </a:r>
            <a:r>
              <a:rPr lang="en-US" dirty="0"/>
              <a:t>NCBI site: </a:t>
            </a:r>
            <a:r>
              <a:rPr lang="en-US" dirty="0">
                <a:hlinkClick r:id="rId2"/>
              </a:rPr>
              <a:t>http://www.ncbi.nlm.nih.gov</a:t>
            </a:r>
            <a:r>
              <a:rPr lang="en-US" dirty="0" smtClean="0">
                <a:hlinkClick r:id="rId2"/>
              </a:rPr>
              <a:t>/</a:t>
            </a:r>
            <a:endParaRPr lang="en-US" dirty="0" smtClean="0"/>
          </a:p>
          <a:p>
            <a:r>
              <a:rPr lang="en-US" b="1" dirty="0"/>
              <a:t>  </a:t>
            </a:r>
            <a:r>
              <a:rPr lang="en-US" b="1" dirty="0" smtClean="0"/>
              <a:t> </a:t>
            </a:r>
            <a:r>
              <a:rPr lang="en-US" dirty="0" smtClean="0"/>
              <a:t>Click on Genomes and Maps in the left column.</a:t>
            </a:r>
          </a:p>
          <a:p>
            <a:r>
              <a:rPr lang="en-US" b="1" dirty="0"/>
              <a:t> </a:t>
            </a:r>
            <a:r>
              <a:rPr lang="en-US" b="1" dirty="0" smtClean="0"/>
              <a:t>  </a:t>
            </a:r>
            <a:r>
              <a:rPr lang="en-US" dirty="0" smtClean="0"/>
              <a:t>Click on the Database for Genomic structural variation.</a:t>
            </a:r>
          </a:p>
          <a:p>
            <a:r>
              <a:rPr lang="en-US" dirty="0"/>
              <a:t> </a:t>
            </a:r>
            <a:r>
              <a:rPr lang="en-US" dirty="0" smtClean="0"/>
              <a:t>  Click on Genome Browser</a:t>
            </a:r>
          </a:p>
          <a:p>
            <a:r>
              <a:rPr lang="en-US" dirty="0"/>
              <a:t> </a:t>
            </a:r>
            <a:r>
              <a:rPr lang="en-US" dirty="0" smtClean="0"/>
              <a:t>  You can query by gene, chromosome number, or gene location.</a:t>
            </a:r>
          </a:p>
          <a:p>
            <a:r>
              <a:rPr lang="en-US" dirty="0"/>
              <a:t> </a:t>
            </a:r>
            <a:r>
              <a:rPr lang="en-US" dirty="0" smtClean="0"/>
              <a:t> Enter PTEN (a gene) and GO.</a:t>
            </a:r>
          </a:p>
          <a:p>
            <a:r>
              <a:rPr lang="en-US" dirty="0"/>
              <a:t> </a:t>
            </a:r>
            <a:r>
              <a:rPr lang="en-US" dirty="0" smtClean="0"/>
              <a:t> You will see a map of chromosome 10.</a:t>
            </a:r>
          </a:p>
          <a:p>
            <a:r>
              <a:rPr lang="en-US" dirty="0"/>
              <a:t> </a:t>
            </a:r>
            <a:r>
              <a:rPr lang="en-US" dirty="0" smtClean="0"/>
              <a:t> Below you can find the location of the gene (blue line).</a:t>
            </a:r>
          </a:p>
          <a:p>
            <a:r>
              <a:rPr lang="en-US" dirty="0"/>
              <a:t> </a:t>
            </a:r>
            <a:r>
              <a:rPr lang="en-US" dirty="0" smtClean="0"/>
              <a:t> Click on it and select GENBANK VIEW.</a:t>
            </a:r>
          </a:p>
          <a:p>
            <a:r>
              <a:rPr lang="en-US" dirty="0"/>
              <a:t> </a:t>
            </a:r>
            <a:r>
              <a:rPr lang="en-US" dirty="0" smtClean="0"/>
              <a:t> Click on Gene in right column.</a:t>
            </a:r>
            <a:endParaRPr lang="en-US" dirty="0"/>
          </a:p>
        </p:txBody>
      </p:sp>
    </p:spTree>
    <p:extLst>
      <p:ext uri="{BB962C8B-B14F-4D97-AF65-F5344CB8AC3E}">
        <p14:creationId xmlns:p14="http://schemas.microsoft.com/office/powerpoint/2010/main" val="2470235248"/>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4872" y="365125"/>
            <a:ext cx="11158928" cy="579255"/>
          </a:xfrm>
        </p:spPr>
        <p:txBody>
          <a:bodyPr>
            <a:normAutofit fontScale="90000"/>
          </a:bodyPr>
          <a:lstStyle/>
          <a:p>
            <a:r>
              <a:rPr lang="en-US" dirty="0" smtClean="0"/>
              <a:t>Bioinformatics</a:t>
            </a:r>
            <a:endParaRPr lang="en-US" dirty="0"/>
          </a:p>
        </p:txBody>
      </p:sp>
      <p:sp>
        <p:nvSpPr>
          <p:cNvPr id="3" name="Content Placeholder 2"/>
          <p:cNvSpPr>
            <a:spLocks noGrp="1"/>
          </p:cNvSpPr>
          <p:nvPr>
            <p:ph idx="1"/>
          </p:nvPr>
        </p:nvSpPr>
        <p:spPr>
          <a:xfrm>
            <a:off x="194872" y="944380"/>
            <a:ext cx="6784845" cy="5756223"/>
          </a:xfrm>
        </p:spPr>
        <p:txBody>
          <a:bodyPr>
            <a:normAutofit/>
          </a:bodyPr>
          <a:lstStyle/>
          <a:p>
            <a:r>
              <a:rPr lang="en-US" dirty="0" smtClean="0"/>
              <a:t> </a:t>
            </a:r>
            <a:r>
              <a:rPr lang="en-US" b="1" dirty="0" smtClean="0"/>
              <a:t> Gene Expression Databases</a:t>
            </a:r>
          </a:p>
          <a:p>
            <a:r>
              <a:rPr lang="en-US" b="1" dirty="0"/>
              <a:t> </a:t>
            </a:r>
            <a:r>
              <a:rPr lang="en-US" dirty="0" smtClean="0"/>
              <a:t>The phenotype of an organism-its physical characteristics, the way it interacts with the environment, and diseases – depends on which genes are expressed.</a:t>
            </a:r>
          </a:p>
          <a:p>
            <a:r>
              <a:rPr lang="en-US" dirty="0"/>
              <a:t> </a:t>
            </a:r>
            <a:r>
              <a:rPr lang="en-US" dirty="0" smtClean="0"/>
              <a:t> Gene expression varies in different cell types and in any cell over time, based on its developmental stage and the environment.</a:t>
            </a:r>
          </a:p>
          <a:p>
            <a:r>
              <a:rPr lang="en-US" dirty="0"/>
              <a:t> </a:t>
            </a:r>
            <a:r>
              <a:rPr lang="en-US" dirty="0" smtClean="0"/>
              <a:t>One of the ways that all expressed genes in a particular cell at a particular time can be measured is through </a:t>
            </a:r>
            <a:r>
              <a:rPr lang="en-US" b="1" dirty="0" smtClean="0"/>
              <a:t>microarray analysis</a:t>
            </a:r>
            <a:r>
              <a:rPr lang="en-US" dirty="0" smtClean="0"/>
              <a:t>.</a:t>
            </a:r>
            <a:endParaRPr lang="en-US" dirty="0"/>
          </a:p>
        </p:txBody>
      </p:sp>
      <p:pic>
        <p:nvPicPr>
          <p:cNvPr id="1026" name="Picture 2" descr="http://upload.wikimedia.org/wikipedia/commons/1/11/Gene_expression_contro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9717" y="1364105"/>
            <a:ext cx="5534025" cy="4019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3905030"/>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Bioinformatics</a:t>
            </a:r>
            <a:endParaRPr lang="en-US" dirty="0"/>
          </a:p>
        </p:txBody>
      </p:sp>
      <p:sp>
        <p:nvSpPr>
          <p:cNvPr id="3" name="Content Placeholder 2"/>
          <p:cNvSpPr>
            <a:spLocks noGrp="1"/>
          </p:cNvSpPr>
          <p:nvPr>
            <p:ph idx="1"/>
          </p:nvPr>
        </p:nvSpPr>
        <p:spPr>
          <a:xfrm>
            <a:off x="838200" y="2368445"/>
            <a:ext cx="10515600" cy="4152276"/>
          </a:xfrm>
        </p:spPr>
        <p:txBody>
          <a:bodyPr>
            <a:normAutofit lnSpcReduction="10000"/>
          </a:bodyPr>
          <a:lstStyle/>
          <a:p>
            <a:r>
              <a:rPr lang="en-US" dirty="0" smtClean="0"/>
              <a:t> A microarray tray holds all the DNA from a genome.  The DNA is cut into fragments and placed in wells on a plastic tray.</a:t>
            </a:r>
          </a:p>
          <a:p>
            <a:r>
              <a:rPr lang="en-US" dirty="0"/>
              <a:t> </a:t>
            </a:r>
            <a:r>
              <a:rPr lang="en-US" dirty="0" smtClean="0"/>
              <a:t>All mRNA from a cell of interest is converted to cDNA and tagged with a fluorescent dye.  It is also fragmented.</a:t>
            </a:r>
          </a:p>
          <a:p>
            <a:r>
              <a:rPr lang="en-US" dirty="0"/>
              <a:t> </a:t>
            </a:r>
            <a:r>
              <a:rPr lang="en-US" dirty="0" smtClean="0"/>
              <a:t>The DNA from the tray and the fluorescent DNA hybridize on the tray.</a:t>
            </a:r>
          </a:p>
          <a:p>
            <a:r>
              <a:rPr lang="en-US" dirty="0"/>
              <a:t> The </a:t>
            </a:r>
            <a:r>
              <a:rPr lang="en-US" dirty="0" smtClean="0"/>
              <a:t>tray </a:t>
            </a:r>
            <a:r>
              <a:rPr lang="en-US" dirty="0"/>
              <a:t>is scanned by a laser that causes the dye to fluoresce when cDNA binds to gene DNA on the slide.</a:t>
            </a:r>
          </a:p>
          <a:p>
            <a:r>
              <a:rPr lang="en-US" dirty="0"/>
              <a:t>The fluorescent spots indicate which genes are expressed in the cells of interest.</a:t>
            </a:r>
          </a:p>
          <a:p>
            <a:endParaRPr lang="en-US" dirty="0"/>
          </a:p>
        </p:txBody>
      </p:sp>
      <p:pic>
        <p:nvPicPr>
          <p:cNvPr id="4" name="Picture 2" descr="http://www.nchu.edu.tw/%7Eibms/ibms1/JJW/microarray.jpg"/>
          <p:cNvPicPr>
            <a:picLocks noChangeAspect="1" noChangeArrowheads="1"/>
          </p:cNvPicPr>
          <p:nvPr/>
        </p:nvPicPr>
        <p:blipFill>
          <a:blip r:embed="rId2" cstate="print"/>
          <a:srcRect/>
          <a:stretch>
            <a:fillRect/>
          </a:stretch>
        </p:blipFill>
        <p:spPr bwMode="auto">
          <a:xfrm>
            <a:off x="6715593" y="175039"/>
            <a:ext cx="2923082" cy="2193406"/>
          </a:xfrm>
          <a:prstGeom prst="rect">
            <a:avLst/>
          </a:prstGeom>
          <a:noFill/>
        </p:spPr>
      </p:pic>
    </p:spTree>
    <p:extLst>
      <p:ext uri="{BB962C8B-B14F-4D97-AF65-F5344CB8AC3E}">
        <p14:creationId xmlns:p14="http://schemas.microsoft.com/office/powerpoint/2010/main" val="2697684395"/>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Bioinformatics</a:t>
            </a:r>
            <a:endParaRPr lang="en-US" dirty="0"/>
          </a:p>
        </p:txBody>
      </p:sp>
      <p:pic>
        <p:nvPicPr>
          <p:cNvPr id="4" name="Picture 2" descr="http://ars.els-cdn.com/content/image/1-s2.0-S0925443905000025-gr3.jpg"/>
          <p:cNvPicPr>
            <a:picLocks noGrp="1" noChangeAspect="1" noChangeArrowheads="1"/>
          </p:cNvPicPr>
          <p:nvPr>
            <p:ph idx="1"/>
          </p:nvPr>
        </p:nvPicPr>
        <p:blipFill>
          <a:blip r:embed="rId2" cstate="print"/>
          <a:srcRect/>
          <a:stretch>
            <a:fillRect/>
          </a:stretch>
        </p:blipFill>
        <p:spPr bwMode="auto">
          <a:xfrm>
            <a:off x="1079293" y="1585595"/>
            <a:ext cx="10133350" cy="5159979"/>
          </a:xfrm>
          <a:prstGeom prst="rect">
            <a:avLst/>
          </a:prstGeom>
          <a:noFill/>
        </p:spPr>
      </p:pic>
    </p:spTree>
    <p:extLst>
      <p:ext uri="{BB962C8B-B14F-4D97-AF65-F5344CB8AC3E}">
        <p14:creationId xmlns:p14="http://schemas.microsoft.com/office/powerpoint/2010/main" val="1228230247"/>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Bioinformatics</a:t>
            </a:r>
            <a:endParaRPr lang="en-US" dirty="0"/>
          </a:p>
        </p:txBody>
      </p:sp>
      <p:sp>
        <p:nvSpPr>
          <p:cNvPr id="3" name="Content Placeholder 2"/>
          <p:cNvSpPr>
            <a:spLocks noGrp="1"/>
          </p:cNvSpPr>
          <p:nvPr>
            <p:ph idx="1"/>
          </p:nvPr>
        </p:nvSpPr>
        <p:spPr/>
        <p:txBody>
          <a:bodyPr/>
          <a:lstStyle/>
          <a:p>
            <a:r>
              <a:rPr lang="en-US" dirty="0" smtClean="0"/>
              <a:t>  Data collected from these tests show the relationship between a particular phenotype and which genes are being expressed.</a:t>
            </a:r>
          </a:p>
          <a:p>
            <a:r>
              <a:rPr lang="en-US" dirty="0"/>
              <a:t> </a:t>
            </a:r>
            <a:r>
              <a:rPr lang="en-US" dirty="0" smtClean="0"/>
              <a:t> Microarray and several other types of tests are used by scientists in researching genetic expression in cells.</a:t>
            </a:r>
          </a:p>
          <a:p>
            <a:r>
              <a:rPr lang="en-US" dirty="0"/>
              <a:t> </a:t>
            </a:r>
            <a:r>
              <a:rPr lang="en-US" dirty="0" smtClean="0"/>
              <a:t>Their research findings can be submitted to a </a:t>
            </a:r>
            <a:r>
              <a:rPr lang="en-US" b="1" dirty="0" smtClean="0"/>
              <a:t>Gene Expression Omnibus Database (GEO).</a:t>
            </a:r>
          </a:p>
          <a:p>
            <a:r>
              <a:rPr lang="en-US" b="1" dirty="0"/>
              <a:t> </a:t>
            </a:r>
            <a:r>
              <a:rPr lang="en-US" dirty="0" smtClean="0"/>
              <a:t>This database has gene expression information with more than 120,000 samples from 200 organisms.</a:t>
            </a:r>
          </a:p>
          <a:p>
            <a:pPr marL="0" indent="0">
              <a:buNone/>
            </a:pPr>
            <a:endParaRPr lang="en-US" b="1" dirty="0"/>
          </a:p>
        </p:txBody>
      </p:sp>
    </p:spTree>
    <p:extLst>
      <p:ext uri="{BB962C8B-B14F-4D97-AF65-F5344CB8AC3E}">
        <p14:creationId xmlns:p14="http://schemas.microsoft.com/office/powerpoint/2010/main" val="3445073153"/>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Bioinformatics - Activity</a:t>
            </a:r>
            <a:endParaRPr lang="en-US" dirty="0"/>
          </a:p>
        </p:txBody>
      </p:sp>
      <p:sp>
        <p:nvSpPr>
          <p:cNvPr id="3" name="Content Placeholder 2"/>
          <p:cNvSpPr>
            <a:spLocks noGrp="1"/>
          </p:cNvSpPr>
          <p:nvPr>
            <p:ph idx="1"/>
          </p:nvPr>
        </p:nvSpPr>
        <p:spPr>
          <a:xfrm>
            <a:off x="838200" y="1825625"/>
            <a:ext cx="10515600" cy="2251700"/>
          </a:xfrm>
        </p:spPr>
        <p:txBody>
          <a:bodyPr>
            <a:normAutofit lnSpcReduction="10000"/>
          </a:bodyPr>
          <a:lstStyle/>
          <a:p>
            <a:r>
              <a:rPr lang="en-US" dirty="0" smtClean="0"/>
              <a:t>   GEO Database</a:t>
            </a:r>
          </a:p>
          <a:p>
            <a:r>
              <a:rPr lang="en-US" dirty="0"/>
              <a:t> </a:t>
            </a:r>
            <a:r>
              <a:rPr lang="en-US" dirty="0" smtClean="0"/>
              <a:t> We will research Merkel Cell Carcinoma on line.</a:t>
            </a:r>
          </a:p>
          <a:p>
            <a:r>
              <a:rPr lang="en-US" dirty="0"/>
              <a:t> </a:t>
            </a:r>
            <a:r>
              <a:rPr lang="en-US" dirty="0" smtClean="0"/>
              <a:t> Then we will visit the GEO database and summarize research literature about genetic expression in this type of cancer. </a:t>
            </a:r>
          </a:p>
          <a:p>
            <a:r>
              <a:rPr lang="en-US" dirty="0" smtClean="0"/>
              <a:t>See your handout for details</a:t>
            </a:r>
            <a:endParaRPr lang="en-US" dirty="0"/>
          </a:p>
        </p:txBody>
      </p:sp>
      <p:pic>
        <p:nvPicPr>
          <p:cNvPr id="2050" name="Picture 2" descr="http://www.ncbi.nlm.nih.gov/geo/img/geo_mai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7659" y="4028861"/>
            <a:ext cx="4212236" cy="1933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1753310"/>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75184"/>
            <a:ext cx="10515600" cy="1325563"/>
          </a:xfrm>
        </p:spPr>
        <p:txBody>
          <a:bodyPr/>
          <a:lstStyle/>
          <a:p>
            <a:r>
              <a:rPr lang="en-US" dirty="0" smtClean="0"/>
              <a:t>Bioinformatics</a:t>
            </a:r>
            <a:endParaRPr lang="en-US" dirty="0"/>
          </a:p>
        </p:txBody>
      </p:sp>
      <p:sp>
        <p:nvSpPr>
          <p:cNvPr id="3" name="Content Placeholder 2"/>
          <p:cNvSpPr>
            <a:spLocks noGrp="1"/>
          </p:cNvSpPr>
          <p:nvPr>
            <p:ph idx="1"/>
          </p:nvPr>
        </p:nvSpPr>
        <p:spPr/>
        <p:txBody>
          <a:bodyPr/>
          <a:lstStyle/>
          <a:p>
            <a:r>
              <a:rPr lang="en-US" dirty="0" smtClean="0"/>
              <a:t>  </a:t>
            </a:r>
            <a:r>
              <a:rPr lang="en-US" b="1" dirty="0" smtClean="0"/>
              <a:t>Gene Expression</a:t>
            </a:r>
          </a:p>
          <a:p>
            <a:r>
              <a:rPr lang="en-US" b="1" dirty="0"/>
              <a:t> </a:t>
            </a:r>
            <a:r>
              <a:rPr lang="en-US" b="1" dirty="0" smtClean="0"/>
              <a:t> </a:t>
            </a:r>
            <a:r>
              <a:rPr lang="en-US" dirty="0" smtClean="0"/>
              <a:t>As we learned in an earlier unit, each gene has a promoter region, sometime an enhancer, the actual gene to be transcribed, and a stop region.</a:t>
            </a:r>
          </a:p>
          <a:p>
            <a:r>
              <a:rPr lang="en-US" dirty="0"/>
              <a:t> </a:t>
            </a:r>
            <a:r>
              <a:rPr lang="en-US" dirty="0" smtClean="0"/>
              <a:t> Depending of various factors present, the gene can be expressed  or it can be shut off.</a:t>
            </a:r>
          </a:p>
          <a:p>
            <a:r>
              <a:rPr lang="en-US" dirty="0"/>
              <a:t> </a:t>
            </a:r>
            <a:r>
              <a:rPr lang="en-US" dirty="0" smtClean="0"/>
              <a:t> Sometimes in gene expression research, scientists need to locate a promoter region, or the actual coding region of the gene.</a:t>
            </a:r>
          </a:p>
          <a:p>
            <a:r>
              <a:rPr lang="en-US" dirty="0"/>
              <a:t> </a:t>
            </a:r>
            <a:r>
              <a:rPr lang="en-US" dirty="0" smtClean="0"/>
              <a:t>The following activity shows you how this is accomplished.</a:t>
            </a:r>
            <a:endParaRPr lang="en-US" dirty="0"/>
          </a:p>
        </p:txBody>
      </p:sp>
      <p:pic>
        <p:nvPicPr>
          <p:cNvPr id="1026" name="Picture 2" descr="http://www.phschool.com/science/biology_place/biocoach/images/transcription/gen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1331" y="275184"/>
            <a:ext cx="5929287" cy="1763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9894082"/>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Bioinformatics Activity</a:t>
            </a:r>
            <a:endParaRPr lang="en-US" dirty="0"/>
          </a:p>
        </p:txBody>
      </p:sp>
      <p:sp>
        <p:nvSpPr>
          <p:cNvPr id="3" name="Content Placeholder 2"/>
          <p:cNvSpPr>
            <a:spLocks noGrp="1"/>
          </p:cNvSpPr>
          <p:nvPr>
            <p:ph idx="1"/>
          </p:nvPr>
        </p:nvSpPr>
        <p:spPr/>
        <p:txBody>
          <a:bodyPr/>
          <a:lstStyle/>
          <a:p>
            <a:r>
              <a:rPr lang="en-US" dirty="0" smtClean="0"/>
              <a:t>  Refer to your handout.</a:t>
            </a:r>
          </a:p>
          <a:p>
            <a:r>
              <a:rPr lang="en-US" dirty="0"/>
              <a:t> </a:t>
            </a:r>
            <a:r>
              <a:rPr lang="en-US" dirty="0" smtClean="0"/>
              <a:t> We will complete exercises 6,7,and 8</a:t>
            </a:r>
            <a:endParaRPr lang="en-US" dirty="0"/>
          </a:p>
        </p:txBody>
      </p:sp>
    </p:spTree>
    <p:extLst>
      <p:ext uri="{BB962C8B-B14F-4D97-AF65-F5344CB8AC3E}">
        <p14:creationId xmlns:p14="http://schemas.microsoft.com/office/powerpoint/2010/main" val="1494965442"/>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3B -  What you need to know</a:t>
            </a:r>
            <a:endParaRPr lang="en-US" dirty="0"/>
          </a:p>
        </p:txBody>
      </p:sp>
      <p:sp>
        <p:nvSpPr>
          <p:cNvPr id="3" name="Content Placeholder 2"/>
          <p:cNvSpPr>
            <a:spLocks noGrp="1"/>
          </p:cNvSpPr>
          <p:nvPr>
            <p:ph idx="1"/>
          </p:nvPr>
        </p:nvSpPr>
        <p:spPr/>
        <p:txBody>
          <a:bodyPr>
            <a:normAutofit lnSpcReduction="10000"/>
          </a:bodyPr>
          <a:lstStyle/>
          <a:p>
            <a:r>
              <a:rPr lang="en-US" dirty="0" smtClean="0"/>
              <a:t>What is the function of nucleotide BLAST?</a:t>
            </a:r>
          </a:p>
          <a:p>
            <a:r>
              <a:rPr lang="en-US" dirty="0"/>
              <a:t> </a:t>
            </a:r>
            <a:r>
              <a:rPr lang="en-US" dirty="0" smtClean="0"/>
              <a:t>What do BLAST scores indicate?</a:t>
            </a:r>
          </a:p>
          <a:p>
            <a:r>
              <a:rPr lang="en-US" dirty="0"/>
              <a:t> </a:t>
            </a:r>
            <a:r>
              <a:rPr lang="en-US" dirty="0" smtClean="0"/>
              <a:t> What does the query coverage indicate?</a:t>
            </a:r>
          </a:p>
          <a:p>
            <a:r>
              <a:rPr lang="en-US" dirty="0"/>
              <a:t> </a:t>
            </a:r>
            <a:r>
              <a:rPr lang="en-US" dirty="0" smtClean="0"/>
              <a:t> What does an E value indicate?</a:t>
            </a:r>
          </a:p>
          <a:p>
            <a:r>
              <a:rPr lang="en-US" dirty="0"/>
              <a:t> </a:t>
            </a:r>
            <a:r>
              <a:rPr lang="en-US" dirty="0" smtClean="0"/>
              <a:t> What type of information is provided by </a:t>
            </a:r>
            <a:r>
              <a:rPr lang="en-US" dirty="0" err="1" smtClean="0"/>
              <a:t>dbVAR</a:t>
            </a:r>
            <a:r>
              <a:rPr lang="en-US" dirty="0" smtClean="0"/>
              <a:t>?</a:t>
            </a:r>
          </a:p>
          <a:p>
            <a:r>
              <a:rPr lang="en-US" dirty="0"/>
              <a:t> </a:t>
            </a:r>
            <a:r>
              <a:rPr lang="en-US" dirty="0" smtClean="0"/>
              <a:t> Describe the microarray procedure.</a:t>
            </a:r>
          </a:p>
          <a:p>
            <a:r>
              <a:rPr lang="en-US" dirty="0"/>
              <a:t> </a:t>
            </a:r>
            <a:r>
              <a:rPr lang="en-US" dirty="0" smtClean="0"/>
              <a:t> What information does microarray provide?</a:t>
            </a:r>
          </a:p>
          <a:p>
            <a:r>
              <a:rPr lang="en-US" dirty="0"/>
              <a:t> </a:t>
            </a:r>
            <a:r>
              <a:rPr lang="en-US" dirty="0" smtClean="0"/>
              <a:t> Information on your BLAST handout and how each search is conducted.</a:t>
            </a:r>
          </a:p>
          <a:p>
            <a:endParaRPr lang="en-US" dirty="0"/>
          </a:p>
        </p:txBody>
      </p:sp>
    </p:spTree>
    <p:extLst>
      <p:ext uri="{BB962C8B-B14F-4D97-AF65-F5344CB8AC3E}">
        <p14:creationId xmlns:p14="http://schemas.microsoft.com/office/powerpoint/2010/main" val="2340561370"/>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9921" y="365125"/>
            <a:ext cx="11233879" cy="504305"/>
          </a:xfrm>
        </p:spPr>
        <p:txBody>
          <a:bodyPr>
            <a:normAutofit fontScale="90000"/>
          </a:bodyPr>
          <a:lstStyle/>
          <a:p>
            <a:r>
              <a:rPr lang="en-US" dirty="0" smtClean="0"/>
              <a:t>3C –Bioinformatics  Proteins</a:t>
            </a:r>
            <a:endParaRPr lang="en-US" dirty="0"/>
          </a:p>
        </p:txBody>
      </p:sp>
      <p:sp>
        <p:nvSpPr>
          <p:cNvPr id="3" name="Content Placeholder 2"/>
          <p:cNvSpPr>
            <a:spLocks noGrp="1"/>
          </p:cNvSpPr>
          <p:nvPr>
            <p:ph idx="1"/>
          </p:nvPr>
        </p:nvSpPr>
        <p:spPr>
          <a:xfrm>
            <a:off x="0" y="1042806"/>
            <a:ext cx="8589364" cy="5815194"/>
          </a:xfrm>
        </p:spPr>
        <p:txBody>
          <a:bodyPr>
            <a:normAutofit/>
          </a:bodyPr>
          <a:lstStyle/>
          <a:p>
            <a:r>
              <a:rPr lang="en-US" b="1" dirty="0" smtClean="0"/>
              <a:t> Protein Sequence Databases</a:t>
            </a:r>
            <a:endParaRPr lang="en-US" dirty="0" smtClean="0"/>
          </a:p>
          <a:p>
            <a:r>
              <a:rPr lang="en-US" b="1" dirty="0"/>
              <a:t> </a:t>
            </a:r>
            <a:r>
              <a:rPr lang="en-US" b="1" dirty="0" smtClean="0"/>
              <a:t> </a:t>
            </a:r>
            <a:r>
              <a:rPr lang="en-US" dirty="0" smtClean="0"/>
              <a:t>Information about DNA sequences is important but proteins determine the structure, function, and behavior of an organism.</a:t>
            </a:r>
          </a:p>
          <a:p>
            <a:r>
              <a:rPr lang="en-US" b="1" dirty="0"/>
              <a:t> </a:t>
            </a:r>
            <a:r>
              <a:rPr lang="en-US" dirty="0" smtClean="0"/>
              <a:t>Mutations in genes , for example, can lead to the production of defective proteins.</a:t>
            </a:r>
          </a:p>
          <a:p>
            <a:r>
              <a:rPr lang="en-US" b="1" dirty="0"/>
              <a:t> </a:t>
            </a:r>
            <a:r>
              <a:rPr lang="en-US" b="1" dirty="0" smtClean="0"/>
              <a:t> </a:t>
            </a:r>
            <a:r>
              <a:rPr lang="en-US" dirty="0" smtClean="0"/>
              <a:t>The major goals in protein research are to identify, catalog, and understand the functions of proteins.</a:t>
            </a:r>
          </a:p>
          <a:p>
            <a:r>
              <a:rPr lang="en-US" b="1" dirty="0"/>
              <a:t> </a:t>
            </a:r>
            <a:r>
              <a:rPr lang="en-US" dirty="0" smtClean="0"/>
              <a:t>Given that there are far fewer genes than proteins, indicates that the protein complement of an organism cannot be fully characterized by gene analysis alone.  The study of proteins is a necessary tool to understand the complexities of living cells.</a:t>
            </a:r>
            <a:endParaRPr lang="en-US" b="1" dirty="0"/>
          </a:p>
        </p:txBody>
      </p:sp>
      <p:pic>
        <p:nvPicPr>
          <p:cNvPr id="2050" name="Picture 2" descr="https://encrypted-tbn2.gstatic.com/images?q=tbn:ANd9GcQMkyRp0LUqnC8Qlry2VkgwzFTV3c0w2Cud0IxdEsGWz29ye-ZO_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4708" y="476561"/>
            <a:ext cx="3956208" cy="3990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700117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PCR</a:t>
            </a:r>
            <a:endParaRPr lang="en-US" dirty="0"/>
          </a:p>
        </p:txBody>
      </p:sp>
      <p:sp>
        <p:nvSpPr>
          <p:cNvPr id="3" name="Content Placeholder 2"/>
          <p:cNvSpPr>
            <a:spLocks noGrp="1"/>
          </p:cNvSpPr>
          <p:nvPr>
            <p:ph idx="1"/>
          </p:nvPr>
        </p:nvSpPr>
        <p:spPr>
          <a:xfrm>
            <a:off x="838200" y="1334124"/>
            <a:ext cx="6342089" cy="5523875"/>
          </a:xfrm>
        </p:spPr>
        <p:txBody>
          <a:bodyPr>
            <a:normAutofit/>
          </a:bodyPr>
          <a:lstStyle/>
          <a:p>
            <a:r>
              <a:rPr lang="en-US" b="1" dirty="0"/>
              <a:t>PCR background</a:t>
            </a:r>
          </a:p>
          <a:p>
            <a:r>
              <a:rPr lang="en-US" b="1" dirty="0"/>
              <a:t>Polymerase Chain Reaction (PCR)</a:t>
            </a:r>
            <a:r>
              <a:rPr lang="en-US" dirty="0"/>
              <a:t> is a rapid technique to clone specific DNA fragments.</a:t>
            </a:r>
          </a:p>
          <a:p>
            <a:r>
              <a:rPr lang="en-US" dirty="0"/>
              <a:t>The technique revolutionized biotechnology with its many applications.</a:t>
            </a:r>
          </a:p>
          <a:p>
            <a:r>
              <a:rPr lang="en-US" dirty="0"/>
              <a:t>Among these applications are its use in forensics testing as well as a replacement for DNA libraries as it is much faster than building a screening a library.</a:t>
            </a:r>
          </a:p>
          <a:p>
            <a:endParaRPr lang="en-US" dirty="0"/>
          </a:p>
        </p:txBody>
      </p:sp>
      <p:pic>
        <p:nvPicPr>
          <p:cNvPr id="4" name="Picture 2" descr="http://www.foodsafetywatch.com/public/images/1050a.jpg"/>
          <p:cNvPicPr>
            <a:picLocks noChangeAspect="1" noChangeArrowheads="1"/>
          </p:cNvPicPr>
          <p:nvPr/>
        </p:nvPicPr>
        <p:blipFill>
          <a:blip r:embed="rId2" cstate="print"/>
          <a:srcRect/>
          <a:stretch>
            <a:fillRect/>
          </a:stretch>
        </p:blipFill>
        <p:spPr bwMode="auto">
          <a:xfrm>
            <a:off x="7180289" y="73552"/>
            <a:ext cx="4736891" cy="6442172"/>
          </a:xfrm>
          <a:prstGeom prst="rect">
            <a:avLst/>
          </a:prstGeom>
          <a:noFill/>
        </p:spPr>
      </p:pic>
    </p:spTree>
    <p:extLst>
      <p:ext uri="{BB962C8B-B14F-4D97-AF65-F5344CB8AC3E}">
        <p14:creationId xmlns:p14="http://schemas.microsoft.com/office/powerpoint/2010/main" val="2822449654"/>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Bioinformatics</a:t>
            </a:r>
            <a:endParaRPr lang="en-US" dirty="0"/>
          </a:p>
        </p:txBody>
      </p:sp>
      <p:sp>
        <p:nvSpPr>
          <p:cNvPr id="3" name="Content Placeholder 2"/>
          <p:cNvSpPr>
            <a:spLocks noGrp="1"/>
          </p:cNvSpPr>
          <p:nvPr>
            <p:ph idx="1"/>
          </p:nvPr>
        </p:nvSpPr>
        <p:spPr/>
        <p:txBody>
          <a:bodyPr>
            <a:normAutofit lnSpcReduction="10000"/>
          </a:bodyPr>
          <a:lstStyle/>
          <a:p>
            <a:r>
              <a:rPr lang="en-US" dirty="0" smtClean="0"/>
              <a:t> Scientists use protein sequence databases to identify amino acid sequences based on submission of nucleotide sequences.</a:t>
            </a:r>
          </a:p>
          <a:p>
            <a:r>
              <a:rPr lang="en-US" dirty="0"/>
              <a:t> </a:t>
            </a:r>
            <a:r>
              <a:rPr lang="en-US" dirty="0" smtClean="0"/>
              <a:t> </a:t>
            </a:r>
            <a:r>
              <a:rPr lang="en-US" dirty="0"/>
              <a:t>P</a:t>
            </a:r>
            <a:r>
              <a:rPr lang="en-US" dirty="0" smtClean="0"/>
              <a:t>rotein sequences can be compared to other protein sequences and this might reveal same or similar function.</a:t>
            </a:r>
          </a:p>
          <a:p>
            <a:r>
              <a:rPr lang="en-US" dirty="0"/>
              <a:t> </a:t>
            </a:r>
            <a:r>
              <a:rPr lang="en-US" dirty="0" smtClean="0"/>
              <a:t>Evolutionary relationships can also be discovered in the comparison of protein sequences. </a:t>
            </a:r>
          </a:p>
          <a:p>
            <a:r>
              <a:rPr lang="en-US" dirty="0"/>
              <a:t> </a:t>
            </a:r>
            <a:r>
              <a:rPr lang="en-US" dirty="0" smtClean="0"/>
              <a:t>BLAST  allows researchers to run protein comparisons or to translate a nucleotide sequence into a protein product.</a:t>
            </a:r>
          </a:p>
          <a:p>
            <a:r>
              <a:rPr lang="en-US" dirty="0"/>
              <a:t> </a:t>
            </a:r>
            <a:r>
              <a:rPr lang="en-US" dirty="0" smtClean="0"/>
              <a:t> The BLAST results can help a scientist determine the direction of his/her research.</a:t>
            </a:r>
            <a:endParaRPr lang="en-US" dirty="0"/>
          </a:p>
        </p:txBody>
      </p:sp>
    </p:spTree>
    <p:extLst>
      <p:ext uri="{BB962C8B-B14F-4D97-AF65-F5344CB8AC3E}">
        <p14:creationId xmlns:p14="http://schemas.microsoft.com/office/powerpoint/2010/main" val="3960862011"/>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84186"/>
          </a:xfrm>
        </p:spPr>
        <p:txBody>
          <a:bodyPr>
            <a:normAutofit fontScale="90000"/>
          </a:bodyPr>
          <a:lstStyle/>
          <a:p>
            <a:r>
              <a:rPr lang="en-US" b="1" dirty="0"/>
              <a:t>B</a:t>
            </a:r>
            <a:r>
              <a:rPr lang="en-US" b="1" dirty="0" smtClean="0"/>
              <a:t>ioinformatics</a:t>
            </a:r>
            <a:endParaRPr lang="en-US" b="1" dirty="0"/>
          </a:p>
        </p:txBody>
      </p:sp>
      <p:sp>
        <p:nvSpPr>
          <p:cNvPr id="3" name="Content Placeholder 2"/>
          <p:cNvSpPr>
            <a:spLocks noGrp="1"/>
          </p:cNvSpPr>
          <p:nvPr>
            <p:ph idx="1"/>
          </p:nvPr>
        </p:nvSpPr>
        <p:spPr>
          <a:xfrm>
            <a:off x="0" y="1049312"/>
            <a:ext cx="8694295" cy="5621311"/>
          </a:xfrm>
        </p:spPr>
        <p:txBody>
          <a:bodyPr>
            <a:normAutofit/>
          </a:bodyPr>
          <a:lstStyle/>
          <a:p>
            <a:r>
              <a:rPr lang="en-US" b="1" dirty="0" smtClean="0"/>
              <a:t> Protein Structures</a:t>
            </a:r>
          </a:p>
          <a:p>
            <a:r>
              <a:rPr lang="en-US" b="1" dirty="0"/>
              <a:t> </a:t>
            </a:r>
            <a:r>
              <a:rPr lang="en-US" b="1" dirty="0" smtClean="0"/>
              <a:t> </a:t>
            </a:r>
            <a:r>
              <a:rPr lang="en-US" dirty="0" smtClean="0"/>
              <a:t>The function of a proteins depends on the 3D structure adopted by the folding of the linear amino acids.</a:t>
            </a:r>
          </a:p>
          <a:p>
            <a:r>
              <a:rPr lang="en-US" b="1" dirty="0"/>
              <a:t> </a:t>
            </a:r>
            <a:r>
              <a:rPr lang="en-US" b="1" dirty="0" smtClean="0"/>
              <a:t> </a:t>
            </a:r>
            <a:r>
              <a:rPr lang="en-US" dirty="0" smtClean="0"/>
              <a:t>Bioinformatics provides tools that permit scientists to perform online protein modeling. (i.e. predict the shapes of proteins).</a:t>
            </a:r>
          </a:p>
          <a:p>
            <a:r>
              <a:rPr lang="en-US" b="1" dirty="0"/>
              <a:t> </a:t>
            </a:r>
            <a:r>
              <a:rPr lang="en-US" b="1" dirty="0" smtClean="0"/>
              <a:t> </a:t>
            </a:r>
            <a:r>
              <a:rPr lang="en-US" dirty="0" smtClean="0"/>
              <a:t>When an amino acid sequence is known, it is possible to compare the unknown sequence with identified protein structures in the database.</a:t>
            </a:r>
          </a:p>
          <a:p>
            <a:r>
              <a:rPr lang="en-US" b="1" dirty="0"/>
              <a:t> </a:t>
            </a:r>
            <a:r>
              <a:rPr lang="en-US" dirty="0" smtClean="0"/>
              <a:t>As novel proteins become known and protein folding patterns are discovered, online protein modeling will become an important skill for biologists studying protein function.</a:t>
            </a:r>
            <a:endParaRPr lang="en-US" b="1" dirty="0"/>
          </a:p>
        </p:txBody>
      </p:sp>
      <p:pic>
        <p:nvPicPr>
          <p:cNvPr id="3074" name="Picture 2" descr="http://salilab.org/modeller/tutorial/images/eg2/ligand_modelin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94295" y="1499016"/>
            <a:ext cx="3213516" cy="4931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0008350"/>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Bioinformatics Activity</a:t>
            </a:r>
            <a:endParaRPr lang="en-US" dirty="0"/>
          </a:p>
        </p:txBody>
      </p:sp>
      <p:sp>
        <p:nvSpPr>
          <p:cNvPr id="3" name="Content Placeholder 2"/>
          <p:cNvSpPr>
            <a:spLocks noGrp="1"/>
          </p:cNvSpPr>
          <p:nvPr>
            <p:ph idx="1"/>
          </p:nvPr>
        </p:nvSpPr>
        <p:spPr/>
        <p:txBody>
          <a:bodyPr/>
          <a:lstStyle/>
          <a:p>
            <a:r>
              <a:rPr lang="en-US" dirty="0" smtClean="0"/>
              <a:t>Refer to your handout for activity directions.</a:t>
            </a:r>
          </a:p>
          <a:p>
            <a:r>
              <a:rPr lang="en-US" dirty="0"/>
              <a:t> </a:t>
            </a:r>
            <a:r>
              <a:rPr lang="en-US" dirty="0" smtClean="0"/>
              <a:t>We will translate a nucleotide sequence into an amino acid sequence, compare amino acid sequences to identify proteins from different species, and finally take a look at a protein structure database.</a:t>
            </a:r>
            <a:endParaRPr lang="en-US" dirty="0"/>
          </a:p>
        </p:txBody>
      </p:sp>
    </p:spTree>
    <p:extLst>
      <p:ext uri="{BB962C8B-B14F-4D97-AF65-F5344CB8AC3E}">
        <p14:creationId xmlns:p14="http://schemas.microsoft.com/office/powerpoint/2010/main" val="3431752039"/>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3B – What you need to know.</a:t>
            </a:r>
            <a:endParaRPr lang="en-US" dirty="0"/>
          </a:p>
        </p:txBody>
      </p:sp>
      <p:sp>
        <p:nvSpPr>
          <p:cNvPr id="3" name="Content Placeholder 2"/>
          <p:cNvSpPr>
            <a:spLocks noGrp="1"/>
          </p:cNvSpPr>
          <p:nvPr>
            <p:ph idx="1"/>
          </p:nvPr>
        </p:nvSpPr>
        <p:spPr>
          <a:xfrm>
            <a:off x="838200" y="1870595"/>
            <a:ext cx="10515600" cy="4351338"/>
          </a:xfrm>
        </p:spPr>
        <p:txBody>
          <a:bodyPr/>
          <a:lstStyle/>
          <a:p>
            <a:r>
              <a:rPr lang="en-US" dirty="0" smtClean="0"/>
              <a:t> What is the major goal of proteins research?</a:t>
            </a:r>
          </a:p>
          <a:p>
            <a:r>
              <a:rPr lang="en-US" dirty="0"/>
              <a:t> </a:t>
            </a:r>
            <a:r>
              <a:rPr lang="en-US" dirty="0" smtClean="0"/>
              <a:t> What does </a:t>
            </a:r>
            <a:r>
              <a:rPr lang="en-US" dirty="0" err="1" smtClean="0"/>
              <a:t>blastx</a:t>
            </a:r>
            <a:r>
              <a:rPr lang="en-US" dirty="0" smtClean="0"/>
              <a:t> do?</a:t>
            </a:r>
          </a:p>
          <a:p>
            <a:r>
              <a:rPr lang="en-US" dirty="0"/>
              <a:t> </a:t>
            </a:r>
            <a:r>
              <a:rPr lang="en-US" dirty="0" smtClean="0"/>
              <a:t> What does protein blast do?</a:t>
            </a:r>
          </a:p>
          <a:p>
            <a:r>
              <a:rPr lang="en-US" dirty="0"/>
              <a:t> </a:t>
            </a:r>
            <a:r>
              <a:rPr lang="en-US" dirty="0" smtClean="0"/>
              <a:t> What does online protein modeling enable a researcher to do?</a:t>
            </a:r>
          </a:p>
          <a:p>
            <a:r>
              <a:rPr lang="en-US" dirty="0"/>
              <a:t> </a:t>
            </a:r>
            <a:r>
              <a:rPr lang="en-US" dirty="0" smtClean="0"/>
              <a:t>Information from your BLAST search and how each search is conducted.</a:t>
            </a:r>
          </a:p>
          <a:p>
            <a:endParaRPr lang="en-US" dirty="0"/>
          </a:p>
        </p:txBody>
      </p:sp>
    </p:spTree>
    <p:extLst>
      <p:ext uri="{BB962C8B-B14F-4D97-AF65-F5344CB8AC3E}">
        <p14:creationId xmlns:p14="http://schemas.microsoft.com/office/powerpoint/2010/main" val="3335068707"/>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4 Evolutionary Relationships</a:t>
            </a:r>
            <a:endParaRPr lang="en-US" dirty="0"/>
          </a:p>
        </p:txBody>
      </p:sp>
      <p:sp>
        <p:nvSpPr>
          <p:cNvPr id="3" name="Content Placeholder 2"/>
          <p:cNvSpPr>
            <a:spLocks noGrp="1"/>
          </p:cNvSpPr>
          <p:nvPr>
            <p:ph idx="1"/>
          </p:nvPr>
        </p:nvSpPr>
        <p:spPr/>
        <p:txBody>
          <a:bodyPr/>
          <a:lstStyle/>
          <a:p>
            <a:r>
              <a:rPr lang="en-US" dirty="0" smtClean="0"/>
              <a:t> Lecture – Evolutionary Relationships</a:t>
            </a:r>
          </a:p>
          <a:p>
            <a:r>
              <a:rPr lang="en-US" dirty="0"/>
              <a:t> </a:t>
            </a:r>
            <a:r>
              <a:rPr lang="en-US" dirty="0" smtClean="0"/>
              <a:t>Activity – Construct a phylogenetic tree using amino acid sequences.</a:t>
            </a:r>
          </a:p>
          <a:p>
            <a:r>
              <a:rPr lang="en-US" dirty="0"/>
              <a:t> </a:t>
            </a:r>
            <a:r>
              <a:rPr lang="en-US" dirty="0" smtClean="0"/>
              <a:t>Activity – Use bioinformatics to study phylogenetic relationships.</a:t>
            </a:r>
            <a:endParaRPr lang="en-US" dirty="0"/>
          </a:p>
        </p:txBody>
      </p:sp>
    </p:spTree>
    <p:extLst>
      <p:ext uri="{BB962C8B-B14F-4D97-AF65-F5344CB8AC3E}">
        <p14:creationId xmlns:p14="http://schemas.microsoft.com/office/powerpoint/2010/main" val="2539407837"/>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Evolutionary Relationships</a:t>
            </a:r>
            <a:endParaRPr lang="en-US" dirty="0"/>
          </a:p>
        </p:txBody>
      </p:sp>
      <p:sp>
        <p:nvSpPr>
          <p:cNvPr id="3" name="Content Placeholder 2"/>
          <p:cNvSpPr>
            <a:spLocks noGrp="1"/>
          </p:cNvSpPr>
          <p:nvPr>
            <p:ph idx="1"/>
          </p:nvPr>
        </p:nvSpPr>
        <p:spPr/>
        <p:txBody>
          <a:bodyPr/>
          <a:lstStyle/>
          <a:p>
            <a:r>
              <a:rPr lang="en-US" dirty="0" smtClean="0"/>
              <a:t>  Speciation is associated with changes in the genetic structures of populations and with genetic divergence of those populations.</a:t>
            </a:r>
          </a:p>
          <a:p>
            <a:r>
              <a:rPr lang="en-US" dirty="0"/>
              <a:t> </a:t>
            </a:r>
            <a:r>
              <a:rPr lang="en-US" dirty="0" smtClean="0"/>
              <a:t> Therefore, we are able to use genetic differences among species to reconstruct evolutionary histories and relationships (phylogenies).</a:t>
            </a:r>
          </a:p>
          <a:p>
            <a:r>
              <a:rPr lang="en-US" dirty="0"/>
              <a:t> </a:t>
            </a:r>
            <a:r>
              <a:rPr lang="en-US" dirty="0" smtClean="0"/>
              <a:t> After an ancestral species diverges into two separate species, each branch gives rise to independent lineages that accumulate by chance different mutations, usually small base pair changes in their DNA.</a:t>
            </a:r>
          </a:p>
          <a:p>
            <a:r>
              <a:rPr lang="en-US" dirty="0"/>
              <a:t> </a:t>
            </a:r>
            <a:r>
              <a:rPr lang="en-US" dirty="0" smtClean="0"/>
              <a:t>Comparing nucleotide sequences and looking for these differences is one way to establish evolutionary relationships.</a:t>
            </a:r>
            <a:endParaRPr lang="en-US" dirty="0"/>
          </a:p>
        </p:txBody>
      </p:sp>
    </p:spTree>
    <p:extLst>
      <p:ext uri="{BB962C8B-B14F-4D97-AF65-F5344CB8AC3E}">
        <p14:creationId xmlns:p14="http://schemas.microsoft.com/office/powerpoint/2010/main" val="2274683935"/>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69823" y="365125"/>
            <a:ext cx="11083977" cy="1325563"/>
          </a:xfrm>
        </p:spPr>
        <p:txBody>
          <a:bodyPr/>
          <a:lstStyle/>
          <a:p>
            <a:r>
              <a:rPr lang="en-US" dirty="0" smtClean="0"/>
              <a:t>Evolutionary Relationships</a:t>
            </a:r>
            <a:endParaRPr lang="en-US" dirty="0"/>
          </a:p>
        </p:txBody>
      </p:sp>
      <p:sp>
        <p:nvSpPr>
          <p:cNvPr id="3" name="Content Placeholder 2"/>
          <p:cNvSpPr>
            <a:spLocks noGrp="1"/>
          </p:cNvSpPr>
          <p:nvPr>
            <p:ph idx="1"/>
          </p:nvPr>
        </p:nvSpPr>
        <p:spPr>
          <a:xfrm>
            <a:off x="119922" y="1364104"/>
            <a:ext cx="7270230" cy="5493895"/>
          </a:xfrm>
        </p:spPr>
        <p:txBody>
          <a:bodyPr>
            <a:normAutofit/>
          </a:bodyPr>
          <a:lstStyle/>
          <a:p>
            <a:r>
              <a:rPr lang="en-US" dirty="0" smtClean="0"/>
              <a:t>  The redundancy of the genetic code means that these nucleotide changes might lead to a change in an amino acid and a mutation in an amino acid does not always change the function of a protein.</a:t>
            </a:r>
          </a:p>
          <a:p>
            <a:r>
              <a:rPr lang="en-US" dirty="0"/>
              <a:t> </a:t>
            </a:r>
            <a:r>
              <a:rPr lang="en-US" dirty="0" smtClean="0"/>
              <a:t> Scientists look at evolving proteins to study relationships between organisms.</a:t>
            </a:r>
          </a:p>
          <a:p>
            <a:r>
              <a:rPr lang="en-US" dirty="0"/>
              <a:t> </a:t>
            </a:r>
            <a:r>
              <a:rPr lang="en-US" dirty="0" smtClean="0"/>
              <a:t> In general with nucleotide sequences and amino acid sequences, the more similar sequences are when compared, the more like the two organisms are closely related.</a:t>
            </a:r>
            <a:endParaRPr lang="en-US" dirty="0"/>
          </a:p>
        </p:txBody>
      </p:sp>
      <p:pic>
        <p:nvPicPr>
          <p:cNvPr id="1026" name="Picture 2" descr="http://evolution.berkeley.edu/evosite/evo101/images/molclocks_bottom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0151" y="1364105"/>
            <a:ext cx="4567680" cy="4437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8130584"/>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4931" y="365125"/>
            <a:ext cx="11248869" cy="699177"/>
          </a:xfrm>
        </p:spPr>
        <p:txBody>
          <a:bodyPr/>
          <a:lstStyle/>
          <a:p>
            <a:r>
              <a:rPr lang="en-US" dirty="0" smtClean="0"/>
              <a:t>Evolutionary Relationships</a:t>
            </a:r>
            <a:endParaRPr lang="en-US" dirty="0"/>
          </a:p>
        </p:txBody>
      </p:sp>
      <p:sp>
        <p:nvSpPr>
          <p:cNvPr id="3" name="Content Placeholder 2"/>
          <p:cNvSpPr>
            <a:spLocks noGrp="1"/>
          </p:cNvSpPr>
          <p:nvPr>
            <p:ph idx="1"/>
          </p:nvPr>
        </p:nvSpPr>
        <p:spPr>
          <a:xfrm>
            <a:off x="104931" y="1064302"/>
            <a:ext cx="6100997" cy="5636301"/>
          </a:xfrm>
        </p:spPr>
        <p:txBody>
          <a:bodyPr>
            <a:normAutofit/>
          </a:bodyPr>
          <a:lstStyle/>
          <a:p>
            <a:r>
              <a:rPr lang="en-US" dirty="0" smtClean="0"/>
              <a:t>  </a:t>
            </a:r>
            <a:r>
              <a:rPr lang="en-US" b="1" dirty="0" smtClean="0"/>
              <a:t>Nucleotide Sequences</a:t>
            </a:r>
          </a:p>
          <a:p>
            <a:r>
              <a:rPr lang="en-US" b="1" dirty="0"/>
              <a:t> </a:t>
            </a:r>
            <a:r>
              <a:rPr lang="en-US" b="1" dirty="0" smtClean="0"/>
              <a:t> </a:t>
            </a:r>
            <a:r>
              <a:rPr lang="en-US" dirty="0" smtClean="0"/>
              <a:t>There are many genes and non-coding regions of DNA that can be compared when establishing evolutionary relationships.</a:t>
            </a:r>
          </a:p>
          <a:p>
            <a:r>
              <a:rPr lang="en-US" dirty="0" smtClean="0"/>
              <a:t> Scientists have used nuclear</a:t>
            </a:r>
            <a:r>
              <a:rPr lang="en-US" dirty="0"/>
              <a:t>, mitochondrial, and genomic DNA, along with mRNA, </a:t>
            </a:r>
            <a:r>
              <a:rPr lang="en-US" dirty="0" err="1"/>
              <a:t>tRNA</a:t>
            </a:r>
            <a:r>
              <a:rPr lang="en-US" dirty="0"/>
              <a:t>, </a:t>
            </a:r>
            <a:r>
              <a:rPr lang="en-US" dirty="0" smtClean="0"/>
              <a:t> </a:t>
            </a:r>
            <a:r>
              <a:rPr lang="en-US" dirty="0" err="1" smtClean="0"/>
              <a:t>rRNA</a:t>
            </a:r>
            <a:r>
              <a:rPr lang="en-US" dirty="0" smtClean="0"/>
              <a:t>, SINES, and the Y chromosome to name a few.</a:t>
            </a:r>
          </a:p>
          <a:p>
            <a:r>
              <a:rPr lang="en-US" dirty="0"/>
              <a:t> </a:t>
            </a:r>
            <a:r>
              <a:rPr lang="en-US" dirty="0" smtClean="0"/>
              <a:t> The choice of which sequences to compare has to do with the types of relationships in which a scientist is interested.</a:t>
            </a:r>
          </a:p>
        </p:txBody>
      </p:sp>
      <p:pic>
        <p:nvPicPr>
          <p:cNvPr id="2050" name="Picture 2" descr="http://www.nature.com/nrg/journal/v6/n5/images/nrg1606-f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5928" y="1763479"/>
            <a:ext cx="5986072" cy="43525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12595"/>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11353800" cy="954009"/>
          </a:xfrm>
        </p:spPr>
        <p:txBody>
          <a:bodyPr/>
          <a:lstStyle/>
          <a:p>
            <a:r>
              <a:rPr lang="en-US" dirty="0" smtClean="0"/>
              <a:t>Evolutionary Relationships</a:t>
            </a:r>
            <a:endParaRPr lang="en-US" dirty="0"/>
          </a:p>
        </p:txBody>
      </p:sp>
      <p:sp>
        <p:nvSpPr>
          <p:cNvPr id="3" name="Content Placeholder 2"/>
          <p:cNvSpPr>
            <a:spLocks noGrp="1"/>
          </p:cNvSpPr>
          <p:nvPr>
            <p:ph idx="1"/>
          </p:nvPr>
        </p:nvSpPr>
        <p:spPr>
          <a:xfrm>
            <a:off x="0" y="1319134"/>
            <a:ext cx="7659974" cy="5538866"/>
          </a:xfrm>
        </p:spPr>
        <p:txBody>
          <a:bodyPr>
            <a:normAutofit/>
          </a:bodyPr>
          <a:lstStyle/>
          <a:p>
            <a:r>
              <a:rPr lang="en-US" dirty="0" smtClean="0"/>
              <a:t> When looking for relationships among several organisms over very long periods of time, a DNA sequence that is highly conserved is used.</a:t>
            </a:r>
          </a:p>
          <a:p>
            <a:r>
              <a:rPr lang="en-US" dirty="0"/>
              <a:t> </a:t>
            </a:r>
            <a:r>
              <a:rPr lang="en-US" dirty="0" smtClean="0"/>
              <a:t>16srRNA is a good example of this.  It is used to show evolutionary relationships (and speciation) among prokaryotes and found on mitochondrial DNA.</a:t>
            </a:r>
          </a:p>
          <a:p>
            <a:r>
              <a:rPr lang="en-US" dirty="0"/>
              <a:t> </a:t>
            </a:r>
            <a:r>
              <a:rPr lang="en-US" dirty="0" smtClean="0"/>
              <a:t> The gene is universally present in all bacteria, it mutates slowly,  essential functions have been conserved, and random mutations can be correlated to evolution between species.</a:t>
            </a:r>
            <a:endParaRPr lang="en-US" dirty="0"/>
          </a:p>
        </p:txBody>
      </p:sp>
      <p:pic>
        <p:nvPicPr>
          <p:cNvPr id="3074" name="Picture 2" descr="http://genes.atspace.org/Figs/G156.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3095" y="659567"/>
            <a:ext cx="4559036" cy="5801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4531739"/>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Evolutionary Relationships</a:t>
            </a:r>
            <a:endParaRPr lang="en-US" dirty="0"/>
          </a:p>
        </p:txBody>
      </p:sp>
      <p:sp>
        <p:nvSpPr>
          <p:cNvPr id="3" name="Content Placeholder 2"/>
          <p:cNvSpPr>
            <a:spLocks noGrp="1"/>
          </p:cNvSpPr>
          <p:nvPr>
            <p:ph idx="1"/>
          </p:nvPr>
        </p:nvSpPr>
        <p:spPr/>
        <p:txBody>
          <a:bodyPr>
            <a:normAutofit lnSpcReduction="10000"/>
          </a:bodyPr>
          <a:lstStyle/>
          <a:p>
            <a:r>
              <a:rPr lang="en-US" dirty="0" smtClean="0"/>
              <a:t> On the other hand, when looking at more closely related species, such as at the family, genus, or species level, a DNA sequence that mutates faster is used.</a:t>
            </a:r>
          </a:p>
          <a:p>
            <a:r>
              <a:rPr lang="en-US" dirty="0"/>
              <a:t> </a:t>
            </a:r>
            <a:r>
              <a:rPr lang="en-US" dirty="0" smtClean="0"/>
              <a:t> The protein coding genes in mitochondrial DNA( for some proteins in the electron transport chain)  are good examples of these types of evolutionary markers.</a:t>
            </a:r>
          </a:p>
          <a:p>
            <a:r>
              <a:rPr lang="en-US" dirty="0"/>
              <a:t> </a:t>
            </a:r>
            <a:r>
              <a:rPr lang="en-US" dirty="0" smtClean="0"/>
              <a:t> The Y chromosome is a good example of both types of DNA sequences:</a:t>
            </a:r>
          </a:p>
          <a:p>
            <a:r>
              <a:rPr lang="en-US" dirty="0"/>
              <a:t> </a:t>
            </a:r>
            <a:r>
              <a:rPr lang="en-US" dirty="0" smtClean="0"/>
              <a:t> </a:t>
            </a:r>
            <a:r>
              <a:rPr lang="en-US" u="sng" dirty="0">
                <a:hlinkClick r:id="rId2"/>
              </a:rPr>
              <a:t>http://www.dnalc.org/view/15092-Studying-the-Y-chromosome-to-understand-population-origins-and-migration-Michael-Hammer.html</a:t>
            </a:r>
            <a:endParaRPr lang="en-US" dirty="0"/>
          </a:p>
          <a:p>
            <a:pPr marL="0" indent="0">
              <a:buNone/>
            </a:pPr>
            <a:endParaRPr lang="en-US" dirty="0"/>
          </a:p>
        </p:txBody>
      </p:sp>
    </p:spTree>
    <p:extLst>
      <p:ext uri="{BB962C8B-B14F-4D97-AF65-F5344CB8AC3E}">
        <p14:creationId xmlns:p14="http://schemas.microsoft.com/office/powerpoint/2010/main" val="404212082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9902" y="365126"/>
            <a:ext cx="11203898" cy="369392"/>
          </a:xfrm>
        </p:spPr>
        <p:txBody>
          <a:bodyPr>
            <a:normAutofit fontScale="90000"/>
          </a:bodyPr>
          <a:lstStyle/>
          <a:p>
            <a:r>
              <a:rPr lang="en-US" dirty="0" smtClean="0"/>
              <a:t>PCR</a:t>
            </a:r>
            <a:endParaRPr lang="en-US" dirty="0"/>
          </a:p>
        </p:txBody>
      </p:sp>
      <p:pic>
        <p:nvPicPr>
          <p:cNvPr id="4" name="Picture 2" descr="https://www.neb.com/%7E/media/NebUs/Page%20Images/Applications/DNA%20Amplification%20and%20PCR/pcr.jpg"/>
          <p:cNvPicPr>
            <a:picLocks noGrp="1" noChangeAspect="1" noChangeArrowheads="1"/>
          </p:cNvPicPr>
          <p:nvPr>
            <p:ph idx="1"/>
          </p:nvPr>
        </p:nvPicPr>
        <p:blipFill>
          <a:blip r:embed="rId2" cstate="print"/>
          <a:srcRect/>
          <a:stretch>
            <a:fillRect/>
          </a:stretch>
        </p:blipFill>
        <p:spPr bwMode="auto">
          <a:xfrm>
            <a:off x="329784" y="734518"/>
            <a:ext cx="11557416" cy="6123482"/>
          </a:xfrm>
          <a:prstGeom prst="rect">
            <a:avLst/>
          </a:prstGeom>
          <a:noFill/>
        </p:spPr>
      </p:pic>
    </p:spTree>
    <p:extLst>
      <p:ext uri="{BB962C8B-B14F-4D97-AF65-F5344CB8AC3E}">
        <p14:creationId xmlns:p14="http://schemas.microsoft.com/office/powerpoint/2010/main" val="2802105125"/>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Evolutionary Relationships</a:t>
            </a:r>
            <a:endParaRPr lang="en-US" dirty="0"/>
          </a:p>
        </p:txBody>
      </p:sp>
      <p:sp>
        <p:nvSpPr>
          <p:cNvPr id="3" name="Content Placeholder 2"/>
          <p:cNvSpPr>
            <a:spLocks noGrp="1"/>
          </p:cNvSpPr>
          <p:nvPr>
            <p:ph idx="1"/>
          </p:nvPr>
        </p:nvSpPr>
        <p:spPr>
          <a:xfrm>
            <a:off x="838200" y="1394085"/>
            <a:ext cx="7706193" cy="5621312"/>
          </a:xfrm>
        </p:spPr>
        <p:txBody>
          <a:bodyPr>
            <a:normAutofit lnSpcReduction="10000"/>
          </a:bodyPr>
          <a:lstStyle/>
          <a:p>
            <a:r>
              <a:rPr lang="en-US" dirty="0" smtClean="0"/>
              <a:t> </a:t>
            </a:r>
            <a:r>
              <a:rPr lang="en-US" b="1" dirty="0" smtClean="0"/>
              <a:t>Proteins</a:t>
            </a:r>
          </a:p>
          <a:p>
            <a:r>
              <a:rPr lang="en-US" dirty="0"/>
              <a:t> </a:t>
            </a:r>
            <a:r>
              <a:rPr lang="en-US" dirty="0" smtClean="0"/>
              <a:t> Proteins with a significant amino acid sequence similarity are conserved and are predicted to be members of the same protein family.</a:t>
            </a:r>
          </a:p>
          <a:p>
            <a:r>
              <a:rPr lang="en-US" dirty="0"/>
              <a:t> </a:t>
            </a:r>
            <a:r>
              <a:rPr lang="en-US" dirty="0" smtClean="0"/>
              <a:t>Scientists compare amino acid sequences, as well, to determine evolutionary relationships.</a:t>
            </a:r>
          </a:p>
          <a:p>
            <a:r>
              <a:rPr lang="en-US" dirty="0"/>
              <a:t> </a:t>
            </a:r>
            <a:r>
              <a:rPr lang="en-US" dirty="0" smtClean="0"/>
              <a:t>Generally, these comparisons are used to study relationships over long periods of time.</a:t>
            </a:r>
          </a:p>
          <a:p>
            <a:r>
              <a:rPr lang="en-US" dirty="0"/>
              <a:t> </a:t>
            </a:r>
            <a:r>
              <a:rPr lang="en-US" dirty="0" smtClean="0"/>
              <a:t>Changes in DNA sequences do not always result in changes in a protein.  Thus protein evolution is a lengthier process than DNA evolution.</a:t>
            </a:r>
          </a:p>
          <a:p>
            <a:r>
              <a:rPr lang="en-US" dirty="0"/>
              <a:t> </a:t>
            </a:r>
            <a:r>
              <a:rPr lang="en-US" dirty="0" smtClean="0"/>
              <a:t>Limitation to protein comparisons is that it is only concerned with gene coding sections of DNA</a:t>
            </a:r>
            <a:endParaRPr lang="en-US" dirty="0"/>
          </a:p>
        </p:txBody>
      </p:sp>
      <p:pic>
        <p:nvPicPr>
          <p:cNvPr id="4098" name="Picture 2" descr="http://images.iop.org/objects/phw/news/13/6/8/protei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4393" y="1948721"/>
            <a:ext cx="3422754" cy="34327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6230651"/>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Evolutionary Relationships</a:t>
            </a:r>
            <a:endParaRPr lang="en-US" dirty="0"/>
          </a:p>
        </p:txBody>
      </p:sp>
      <p:sp>
        <p:nvSpPr>
          <p:cNvPr id="3" name="Content Placeholder 2"/>
          <p:cNvSpPr>
            <a:spLocks noGrp="1"/>
          </p:cNvSpPr>
          <p:nvPr>
            <p:ph idx="1"/>
          </p:nvPr>
        </p:nvSpPr>
        <p:spPr/>
        <p:txBody>
          <a:bodyPr/>
          <a:lstStyle/>
          <a:p>
            <a:r>
              <a:rPr lang="en-US" dirty="0"/>
              <a:t> </a:t>
            </a:r>
            <a:r>
              <a:rPr lang="en-US" dirty="0">
                <a:hlinkClick r:id="rId2"/>
              </a:rPr>
              <a:t>http://</a:t>
            </a:r>
            <a:r>
              <a:rPr lang="en-US" dirty="0" smtClean="0">
                <a:hlinkClick r:id="rId2"/>
              </a:rPr>
              <a:t>www.youtube.com/watch?v=mA7BE3mEb64</a:t>
            </a:r>
            <a:endParaRPr lang="en-US" dirty="0" smtClean="0"/>
          </a:p>
          <a:p>
            <a:r>
              <a:rPr lang="en-US" dirty="0" smtClean="0"/>
              <a:t>Molecular Evolution Video Clip</a:t>
            </a:r>
          </a:p>
          <a:p>
            <a:endParaRPr lang="en-US" dirty="0"/>
          </a:p>
        </p:txBody>
      </p:sp>
      <p:pic>
        <p:nvPicPr>
          <p:cNvPr id="7170" name="Picture 2" descr="http://i.ytimg.com/vi/QWwKkGmwhsA/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8092" y="3120634"/>
            <a:ext cx="6235907" cy="3429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2233595"/>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Evolutionary Relationships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 </a:t>
            </a:r>
            <a:r>
              <a:rPr lang="en-US" b="1" dirty="0" smtClean="0"/>
              <a:t>Phylogenetic Tree</a:t>
            </a:r>
          </a:p>
          <a:p>
            <a:r>
              <a:rPr lang="en-US" b="1" dirty="0"/>
              <a:t> </a:t>
            </a:r>
            <a:r>
              <a:rPr lang="en-US" dirty="0" smtClean="0"/>
              <a:t>Once genetic or protein differences are found, the relationships among organisms are often presented in the form of phylogenetic trees.  </a:t>
            </a:r>
          </a:p>
          <a:p>
            <a:r>
              <a:rPr lang="en-US" dirty="0"/>
              <a:t> </a:t>
            </a:r>
            <a:r>
              <a:rPr lang="en-US" dirty="0" smtClean="0"/>
              <a:t>The groups can be </a:t>
            </a:r>
            <a:r>
              <a:rPr lang="en-US" dirty="0" err="1" smtClean="0"/>
              <a:t>fromthe</a:t>
            </a:r>
            <a:r>
              <a:rPr lang="en-US" dirty="0" smtClean="0"/>
              <a:t> same species, or larger groups, and branches of the tree represent lineages over time.</a:t>
            </a:r>
          </a:p>
          <a:p>
            <a:r>
              <a:rPr lang="en-US" dirty="0"/>
              <a:t> </a:t>
            </a:r>
            <a:r>
              <a:rPr lang="en-US" dirty="0" smtClean="0"/>
              <a:t>Points at which the lines diverge are called nodes and show when a species splits into two or more species.</a:t>
            </a:r>
          </a:p>
          <a:p>
            <a:r>
              <a:rPr lang="en-US" dirty="0"/>
              <a:t> </a:t>
            </a:r>
            <a:r>
              <a:rPr lang="en-US" dirty="0" smtClean="0"/>
              <a:t>Each node represents a common ancestor of the species diverging at that node.</a:t>
            </a:r>
          </a:p>
          <a:p>
            <a:r>
              <a:rPr lang="en-US" dirty="0"/>
              <a:t> </a:t>
            </a:r>
            <a:r>
              <a:rPr lang="en-US" dirty="0" smtClean="0"/>
              <a:t>The root of the phylogenetic tree represents the oldest common ancestor to all the groups shown on a tree.</a:t>
            </a:r>
            <a:endParaRPr lang="en-US" dirty="0"/>
          </a:p>
        </p:txBody>
      </p:sp>
    </p:spTree>
    <p:extLst>
      <p:ext uri="{BB962C8B-B14F-4D97-AF65-F5344CB8AC3E}">
        <p14:creationId xmlns:p14="http://schemas.microsoft.com/office/powerpoint/2010/main" val="1893383291"/>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Evolutionary Relationships</a:t>
            </a:r>
            <a:endParaRPr lang="en-US" dirty="0"/>
          </a:p>
        </p:txBody>
      </p:sp>
      <p:pic>
        <p:nvPicPr>
          <p:cNvPr id="8194" name="Picture 2" descr="http://upload.wikimedia.org/wikipedia/commons/thumb/7/70/Phylogenetic_tree.svg/450px-Phylogenetic_tree.svg.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73771" y="1496220"/>
            <a:ext cx="8274570" cy="5249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5716848"/>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Evolutionary Relationships Activity</a:t>
            </a:r>
            <a:endParaRPr lang="en-US" dirty="0"/>
          </a:p>
        </p:txBody>
      </p:sp>
      <p:sp>
        <p:nvSpPr>
          <p:cNvPr id="3" name="Content Placeholder 2"/>
          <p:cNvSpPr>
            <a:spLocks noGrp="1"/>
          </p:cNvSpPr>
          <p:nvPr>
            <p:ph idx="1"/>
          </p:nvPr>
        </p:nvSpPr>
        <p:spPr>
          <a:xfrm>
            <a:off x="838200" y="1825625"/>
            <a:ext cx="4423348" cy="4351338"/>
          </a:xfrm>
        </p:spPr>
        <p:txBody>
          <a:bodyPr/>
          <a:lstStyle/>
          <a:p>
            <a:r>
              <a:rPr lang="en-US" dirty="0" smtClean="0"/>
              <a:t>  Construct a phylogenetic tree based on amino acid differences.</a:t>
            </a:r>
          </a:p>
          <a:p>
            <a:r>
              <a:rPr lang="en-US" dirty="0"/>
              <a:t> </a:t>
            </a:r>
            <a:r>
              <a:rPr lang="en-US" dirty="0" smtClean="0"/>
              <a:t> See your handout for directions.</a:t>
            </a:r>
            <a:endParaRPr lang="en-US" dirty="0"/>
          </a:p>
        </p:txBody>
      </p:sp>
      <p:pic>
        <p:nvPicPr>
          <p:cNvPr id="9218" name="Picture 2" descr="CYP83b1 is the oxime-metabolizing enzyme in the glucosinolate &lt;B&gt;pathway&lt;/B&gt; in Arabidops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429943"/>
            <a:ext cx="5731239" cy="5428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7524329"/>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Evolutionary Relationships Activity</a:t>
            </a:r>
            <a:endParaRPr lang="en-US" dirty="0"/>
          </a:p>
        </p:txBody>
      </p:sp>
      <p:sp>
        <p:nvSpPr>
          <p:cNvPr id="3" name="Content Placeholder 2"/>
          <p:cNvSpPr>
            <a:spLocks noGrp="1"/>
          </p:cNvSpPr>
          <p:nvPr>
            <p:ph idx="1"/>
          </p:nvPr>
        </p:nvSpPr>
        <p:spPr/>
        <p:txBody>
          <a:bodyPr/>
          <a:lstStyle/>
          <a:p>
            <a:r>
              <a:rPr lang="en-US" dirty="0" smtClean="0"/>
              <a:t>  We will be using bioinformatics to study phylogenetic relationships among bears.</a:t>
            </a:r>
          </a:p>
          <a:p>
            <a:r>
              <a:rPr lang="en-US" dirty="0"/>
              <a:t> </a:t>
            </a:r>
            <a:r>
              <a:rPr lang="en-US" dirty="0" smtClean="0"/>
              <a:t>It is Exercise 11 in your handout.</a:t>
            </a:r>
            <a:endParaRPr lang="en-US" dirty="0"/>
          </a:p>
        </p:txBody>
      </p:sp>
    </p:spTree>
    <p:extLst>
      <p:ext uri="{BB962C8B-B14F-4D97-AF65-F5344CB8AC3E}">
        <p14:creationId xmlns:p14="http://schemas.microsoft.com/office/powerpoint/2010/main" val="3446673165"/>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4 – What you need to know</a:t>
            </a:r>
            <a:endParaRPr lang="en-US" dirty="0"/>
          </a:p>
        </p:txBody>
      </p:sp>
      <p:sp>
        <p:nvSpPr>
          <p:cNvPr id="3" name="Content Placeholder 2"/>
          <p:cNvSpPr>
            <a:spLocks noGrp="1"/>
          </p:cNvSpPr>
          <p:nvPr>
            <p:ph idx="1"/>
          </p:nvPr>
        </p:nvSpPr>
        <p:spPr/>
        <p:txBody>
          <a:bodyPr/>
          <a:lstStyle/>
          <a:p>
            <a:r>
              <a:rPr lang="en-US" dirty="0" smtClean="0"/>
              <a:t>  What two methods are used to compare evolutionary relationships?</a:t>
            </a:r>
          </a:p>
          <a:p>
            <a:r>
              <a:rPr lang="en-US" dirty="0"/>
              <a:t> </a:t>
            </a:r>
            <a:r>
              <a:rPr lang="en-US" dirty="0" smtClean="0"/>
              <a:t> How are DNA sequences selected for the study of evolutionary relationships?</a:t>
            </a:r>
          </a:p>
          <a:p>
            <a:r>
              <a:rPr lang="en-US" dirty="0"/>
              <a:t> </a:t>
            </a:r>
            <a:r>
              <a:rPr lang="en-US" dirty="0" smtClean="0"/>
              <a:t> When are amino acid sequences used in the study of evolutionary relationships.</a:t>
            </a:r>
          </a:p>
          <a:p>
            <a:r>
              <a:rPr lang="en-US" dirty="0"/>
              <a:t> </a:t>
            </a:r>
            <a:r>
              <a:rPr lang="en-US" dirty="0" smtClean="0"/>
              <a:t>How do you construct a phylogenetic tree?</a:t>
            </a:r>
          </a:p>
          <a:p>
            <a:r>
              <a:rPr lang="en-US" dirty="0"/>
              <a:t> </a:t>
            </a:r>
            <a:r>
              <a:rPr lang="en-US" dirty="0" smtClean="0"/>
              <a:t>Information on your bioinformatics search regarding how the search was conducted.</a:t>
            </a:r>
          </a:p>
          <a:p>
            <a:endParaRPr lang="en-US" dirty="0"/>
          </a:p>
        </p:txBody>
      </p:sp>
    </p:spTree>
    <p:extLst>
      <p:ext uri="{BB962C8B-B14F-4D97-AF65-F5344CB8AC3E}">
        <p14:creationId xmlns:p14="http://schemas.microsoft.com/office/powerpoint/2010/main" val="177491050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11353800" cy="594245"/>
          </a:xfrm>
        </p:spPr>
        <p:txBody>
          <a:bodyPr>
            <a:normAutofit fontScale="90000"/>
          </a:bodyPr>
          <a:lstStyle/>
          <a:p>
            <a:r>
              <a:rPr lang="en-US" b="1" dirty="0" smtClean="0"/>
              <a:t>PCR</a:t>
            </a:r>
            <a:endParaRPr lang="en-US" b="1" dirty="0"/>
          </a:p>
        </p:txBody>
      </p:sp>
      <p:sp>
        <p:nvSpPr>
          <p:cNvPr id="3" name="Content Placeholder 2"/>
          <p:cNvSpPr>
            <a:spLocks noGrp="1"/>
          </p:cNvSpPr>
          <p:nvPr>
            <p:ph idx="1"/>
          </p:nvPr>
        </p:nvSpPr>
        <p:spPr>
          <a:xfrm>
            <a:off x="838200" y="134911"/>
            <a:ext cx="10515600" cy="4092316"/>
          </a:xfrm>
        </p:spPr>
        <p:txBody>
          <a:bodyPr/>
          <a:lstStyle/>
          <a:p>
            <a:r>
              <a:rPr lang="en-US" b="1" dirty="0"/>
              <a:t>PCR Technique</a:t>
            </a:r>
          </a:p>
          <a:p>
            <a:r>
              <a:rPr lang="en-US" dirty="0"/>
              <a:t>Target DNA is put into a PCR test tube.</a:t>
            </a:r>
          </a:p>
          <a:p>
            <a:r>
              <a:rPr lang="en-US" dirty="0"/>
              <a:t> DNA is mixed with </a:t>
            </a:r>
            <a:r>
              <a:rPr lang="en-US" b="1" dirty="0"/>
              <a:t>DNA polymerase</a:t>
            </a:r>
            <a:r>
              <a:rPr lang="en-US" dirty="0"/>
              <a:t>, </a:t>
            </a:r>
            <a:r>
              <a:rPr lang="en-US" b="1" dirty="0" err="1"/>
              <a:t>deoxyribonucleotides</a:t>
            </a:r>
            <a:r>
              <a:rPr lang="en-US" dirty="0"/>
              <a:t> (</a:t>
            </a:r>
            <a:r>
              <a:rPr lang="en-US" dirty="0" err="1"/>
              <a:t>dATP</a:t>
            </a:r>
            <a:r>
              <a:rPr lang="en-US" dirty="0"/>
              <a:t>, </a:t>
            </a:r>
            <a:r>
              <a:rPr lang="en-US" dirty="0" err="1"/>
              <a:t>dGTP</a:t>
            </a:r>
            <a:r>
              <a:rPr lang="en-US" dirty="0"/>
              <a:t>,  </a:t>
            </a:r>
            <a:r>
              <a:rPr lang="en-US" dirty="0" err="1"/>
              <a:t>dCTP</a:t>
            </a:r>
            <a:r>
              <a:rPr lang="en-US" dirty="0"/>
              <a:t> and </a:t>
            </a:r>
            <a:r>
              <a:rPr lang="en-US" dirty="0" err="1"/>
              <a:t>dTTP</a:t>
            </a:r>
            <a:r>
              <a:rPr lang="en-US" dirty="0"/>
              <a:t>) and </a:t>
            </a:r>
            <a:r>
              <a:rPr lang="en-US" b="1" dirty="0"/>
              <a:t>buffer.</a:t>
            </a:r>
          </a:p>
          <a:p>
            <a:r>
              <a:rPr lang="en-US" dirty="0"/>
              <a:t> A pair of </a:t>
            </a:r>
            <a:r>
              <a:rPr lang="en-US" b="1" dirty="0"/>
              <a:t>primers</a:t>
            </a:r>
            <a:r>
              <a:rPr lang="en-US" dirty="0"/>
              <a:t> (short single stranded DNA nucleotides) is added. The primers are complimentary to nucleotides on the ends of the DNA.</a:t>
            </a:r>
          </a:p>
          <a:p>
            <a:endParaRPr lang="en-US" dirty="0"/>
          </a:p>
        </p:txBody>
      </p:sp>
      <p:pic>
        <p:nvPicPr>
          <p:cNvPr id="4" name="Picture 4" descr="http://www.medibena.at/media/catalog/product/cache/1/image/05d704b6bca6974982b70c7e9c55c6d8/d/n/dntps_7_1.png"/>
          <p:cNvPicPr>
            <a:picLocks noChangeAspect="1" noChangeArrowheads="1"/>
          </p:cNvPicPr>
          <p:nvPr/>
        </p:nvPicPr>
        <p:blipFill>
          <a:blip r:embed="rId2" cstate="print"/>
          <a:srcRect/>
          <a:stretch>
            <a:fillRect/>
          </a:stretch>
        </p:blipFill>
        <p:spPr bwMode="auto">
          <a:xfrm>
            <a:off x="2893102" y="3073861"/>
            <a:ext cx="6047282" cy="3667186"/>
          </a:xfrm>
          <a:prstGeom prst="rect">
            <a:avLst/>
          </a:prstGeom>
          <a:noFill/>
        </p:spPr>
      </p:pic>
    </p:spTree>
    <p:extLst>
      <p:ext uri="{BB962C8B-B14F-4D97-AF65-F5344CB8AC3E}">
        <p14:creationId xmlns:p14="http://schemas.microsoft.com/office/powerpoint/2010/main" val="240268058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PCR</a:t>
            </a:r>
            <a:endParaRPr lang="en-US" dirty="0"/>
          </a:p>
        </p:txBody>
      </p:sp>
      <p:sp>
        <p:nvSpPr>
          <p:cNvPr id="3" name="Content Placeholder 2"/>
          <p:cNvSpPr>
            <a:spLocks noGrp="1"/>
          </p:cNvSpPr>
          <p:nvPr>
            <p:ph idx="1"/>
          </p:nvPr>
        </p:nvSpPr>
        <p:spPr>
          <a:xfrm>
            <a:off x="838200" y="1499017"/>
            <a:ext cx="5172856" cy="4902799"/>
          </a:xfrm>
        </p:spPr>
        <p:txBody>
          <a:bodyPr/>
          <a:lstStyle/>
          <a:p>
            <a:r>
              <a:rPr lang="en-US" dirty="0"/>
              <a:t>The test tube is placed in a </a:t>
            </a:r>
            <a:r>
              <a:rPr lang="en-US" b="1" dirty="0" err="1"/>
              <a:t>thermocycler</a:t>
            </a:r>
            <a:r>
              <a:rPr lang="en-US" dirty="0"/>
              <a:t>, a sophisticated heating block capable of changing temperatures over short time periods.</a:t>
            </a:r>
          </a:p>
          <a:p>
            <a:r>
              <a:rPr lang="en-US" dirty="0"/>
              <a:t>The </a:t>
            </a:r>
            <a:r>
              <a:rPr lang="en-US" dirty="0" err="1"/>
              <a:t>thermocycler</a:t>
            </a:r>
            <a:r>
              <a:rPr lang="en-US" dirty="0"/>
              <a:t> takes the sample through a series of reactions called the PCR cycle</a:t>
            </a:r>
          </a:p>
          <a:p>
            <a:endParaRPr lang="en-US" dirty="0"/>
          </a:p>
        </p:txBody>
      </p:sp>
      <p:pic>
        <p:nvPicPr>
          <p:cNvPr id="4" name="Picture 2" descr="http://www.sci-support.com/images/300/1659.jpg"/>
          <p:cNvPicPr>
            <a:picLocks noChangeAspect="1" noChangeArrowheads="1"/>
          </p:cNvPicPr>
          <p:nvPr/>
        </p:nvPicPr>
        <p:blipFill>
          <a:blip r:embed="rId2" cstate="print"/>
          <a:srcRect/>
          <a:stretch>
            <a:fillRect/>
          </a:stretch>
        </p:blipFill>
        <p:spPr bwMode="auto">
          <a:xfrm>
            <a:off x="6595672" y="1027906"/>
            <a:ext cx="5207833" cy="5207833"/>
          </a:xfrm>
          <a:prstGeom prst="rect">
            <a:avLst/>
          </a:prstGeom>
          <a:noFill/>
        </p:spPr>
      </p:pic>
    </p:spTree>
    <p:extLst>
      <p:ext uri="{BB962C8B-B14F-4D97-AF65-F5344CB8AC3E}">
        <p14:creationId xmlns:p14="http://schemas.microsoft.com/office/powerpoint/2010/main" val="146138967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1405</TotalTime>
  <Words>4647</Words>
  <Application>Microsoft Macintosh PowerPoint</Application>
  <PresentationFormat>Custom</PresentationFormat>
  <Paragraphs>388</Paragraphs>
  <Slides>76</Slides>
  <Notes>0</Notes>
  <HiddenSlides>0</HiddenSlides>
  <MMClips>0</MMClips>
  <ScaleCrop>false</ScaleCrop>
  <HeadingPairs>
    <vt:vector size="4" baseType="variant">
      <vt:variant>
        <vt:lpstr>Theme</vt:lpstr>
      </vt:variant>
      <vt:variant>
        <vt:i4>1</vt:i4>
      </vt:variant>
      <vt:variant>
        <vt:lpstr>Slide Titles</vt:lpstr>
      </vt:variant>
      <vt:variant>
        <vt:i4>76</vt:i4>
      </vt:variant>
    </vt:vector>
  </HeadingPairs>
  <TitlesOfParts>
    <vt:vector size="77" baseType="lpstr">
      <vt:lpstr>Office Theme</vt:lpstr>
      <vt:lpstr>Unit 6</vt:lpstr>
      <vt:lpstr>Lesson 1</vt:lpstr>
      <vt:lpstr>Lesson 1A - Introduction</vt:lpstr>
      <vt:lpstr>Lesson 1A – What you need to know</vt:lpstr>
      <vt:lpstr>Lesson 1B - PCR</vt:lpstr>
      <vt:lpstr>PCR</vt:lpstr>
      <vt:lpstr>PCR</vt:lpstr>
      <vt:lpstr>PCR</vt:lpstr>
      <vt:lpstr>PCR</vt:lpstr>
      <vt:lpstr>PCR</vt:lpstr>
      <vt:lpstr>PCR</vt:lpstr>
      <vt:lpstr>PCR</vt:lpstr>
      <vt:lpstr>PCR</vt:lpstr>
      <vt:lpstr>PCR</vt:lpstr>
      <vt:lpstr>PCR Activity - Lab</vt:lpstr>
      <vt:lpstr>1B – What you need to know</vt:lpstr>
      <vt:lpstr>Lesson 2- DNA Sequencing and The Human Genome Project</vt:lpstr>
      <vt:lpstr>DNA Sequencing and Human Genome Project</vt:lpstr>
      <vt:lpstr> DNA Sequencing and The Human Genome Project</vt:lpstr>
      <vt:lpstr>DNA Sequencing and The Human Genome Project</vt:lpstr>
      <vt:lpstr>DNA Sequencing and The Human Genome Project</vt:lpstr>
      <vt:lpstr>DNA Sequencing and The Human Genome Project</vt:lpstr>
      <vt:lpstr>DNA Sequencing and The Human Genome Project</vt:lpstr>
      <vt:lpstr>DNA Sequencing and The Human Genome Project</vt:lpstr>
      <vt:lpstr>DNA Sequencing</vt:lpstr>
      <vt:lpstr> Lesson 2A – What you need to know</vt:lpstr>
      <vt:lpstr>DNA Sequencing and The Human Genome Project</vt:lpstr>
      <vt:lpstr>DNA Sequencing and The Human Genome Project</vt:lpstr>
      <vt:lpstr>DNA Sequencing and The Human Genome Project</vt:lpstr>
      <vt:lpstr>DNA Sequencing and The Human Genome Project</vt:lpstr>
      <vt:lpstr>DNA Sequencing and The Human Genome Project</vt:lpstr>
      <vt:lpstr>DNA Sequencing and The Human Genome Project</vt:lpstr>
      <vt:lpstr>DNA Sequencing and The Human Genome Project</vt:lpstr>
      <vt:lpstr> Video – Cracking the Code of Life</vt:lpstr>
      <vt:lpstr>Lesson 2B – What you need to know</vt:lpstr>
      <vt:lpstr>Lesson 3 Bioinformatics</vt:lpstr>
      <vt:lpstr>3A Bioinformatics - Overview</vt:lpstr>
      <vt:lpstr>Bioinformatics</vt:lpstr>
      <vt:lpstr>Bioinformatics</vt:lpstr>
      <vt:lpstr>Bioinformatics</vt:lpstr>
      <vt:lpstr>Bioinformatics</vt:lpstr>
      <vt:lpstr>Bioinformatics Activity</vt:lpstr>
      <vt:lpstr>3A – What you need to know</vt:lpstr>
      <vt:lpstr>3B Bioinformatics – Gene Databases</vt:lpstr>
      <vt:lpstr>Bioinformatics</vt:lpstr>
      <vt:lpstr>Bioinformatics</vt:lpstr>
      <vt:lpstr>Bioinformatics  Activity</vt:lpstr>
      <vt:lpstr>Bioinformatics</vt:lpstr>
      <vt:lpstr>Bioinformatics</vt:lpstr>
      <vt:lpstr>Bioinformatics Activity</vt:lpstr>
      <vt:lpstr>Bioinformatics</vt:lpstr>
      <vt:lpstr>Bioinformatics</vt:lpstr>
      <vt:lpstr>Bioinformatics</vt:lpstr>
      <vt:lpstr>Bioinformatics</vt:lpstr>
      <vt:lpstr>Bioinformatics - Activity</vt:lpstr>
      <vt:lpstr>Bioinformatics</vt:lpstr>
      <vt:lpstr>Bioinformatics Activity</vt:lpstr>
      <vt:lpstr>Lesson  3B -  What you need to know</vt:lpstr>
      <vt:lpstr>3C –Bioinformatics  Proteins</vt:lpstr>
      <vt:lpstr>Bioinformatics</vt:lpstr>
      <vt:lpstr>Bioinformatics</vt:lpstr>
      <vt:lpstr>Bioinformatics Activity</vt:lpstr>
      <vt:lpstr>Lesson 3B – What you need to know.</vt:lpstr>
      <vt:lpstr>Lesson 4 Evolutionary Relationships</vt:lpstr>
      <vt:lpstr>Evolutionary Relationships</vt:lpstr>
      <vt:lpstr>Evolutionary Relationships</vt:lpstr>
      <vt:lpstr>Evolutionary Relationships</vt:lpstr>
      <vt:lpstr>Evolutionary Relationships</vt:lpstr>
      <vt:lpstr>Evolutionary Relationships</vt:lpstr>
      <vt:lpstr>Evolutionary Relationships</vt:lpstr>
      <vt:lpstr>Evolutionary Relationships</vt:lpstr>
      <vt:lpstr>Evolutionary Relationships</vt:lpstr>
      <vt:lpstr>Evolutionary Relationships</vt:lpstr>
      <vt:lpstr>Evolutionary Relationships Activity</vt:lpstr>
      <vt:lpstr>Evolutionary Relationships Activity</vt:lpstr>
      <vt:lpstr>Lesson 4 – What you need to know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JoAnn Priest</dc:creator>
  <cp:lastModifiedBy>James M Dixon</cp:lastModifiedBy>
  <cp:revision>126</cp:revision>
  <dcterms:created xsi:type="dcterms:W3CDTF">2014-07-14T10:39:56Z</dcterms:created>
  <dcterms:modified xsi:type="dcterms:W3CDTF">2016-01-29T14:51:00Z</dcterms:modified>
</cp:coreProperties>
</file>